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73" r:id="rId2"/>
    <p:sldId id="481" r:id="rId3"/>
    <p:sldId id="1216" r:id="rId4"/>
    <p:sldId id="1215" r:id="rId5"/>
    <p:sldId id="472" r:id="rId6"/>
    <p:sldId id="474" r:id="rId7"/>
    <p:sldId id="308" r:id="rId8"/>
    <p:sldId id="389" r:id="rId9"/>
    <p:sldId id="483" r:id="rId10"/>
    <p:sldId id="1217" r:id="rId11"/>
    <p:sldId id="491" r:id="rId12"/>
    <p:sldId id="475" r:id="rId13"/>
    <p:sldId id="266" r:id="rId14"/>
    <p:sldId id="1163" r:id="rId15"/>
    <p:sldId id="1204" r:id="rId16"/>
    <p:sldId id="1164" r:id="rId17"/>
    <p:sldId id="335" r:id="rId18"/>
    <p:sldId id="954" r:id="rId19"/>
    <p:sldId id="1043" r:id="rId20"/>
    <p:sldId id="1045" r:id="rId21"/>
    <p:sldId id="273" r:id="rId22"/>
    <p:sldId id="1165" r:id="rId23"/>
    <p:sldId id="1037" r:id="rId24"/>
    <p:sldId id="732" r:id="rId25"/>
    <p:sldId id="1044" r:id="rId26"/>
    <p:sldId id="1065" r:id="rId27"/>
    <p:sldId id="1124" r:id="rId28"/>
    <p:sldId id="274" r:id="rId29"/>
    <p:sldId id="1191" r:id="rId30"/>
    <p:sldId id="493" r:id="rId31"/>
    <p:sldId id="1176" r:id="rId32"/>
    <p:sldId id="1039" r:id="rId33"/>
    <p:sldId id="1198" r:id="rId34"/>
    <p:sldId id="1199" r:id="rId35"/>
    <p:sldId id="1201" r:id="rId36"/>
    <p:sldId id="430" r:id="rId37"/>
    <p:sldId id="415" r:id="rId38"/>
    <p:sldId id="1052" r:id="rId39"/>
    <p:sldId id="316" r:id="rId40"/>
    <p:sldId id="982" r:id="rId41"/>
    <p:sldId id="1028" r:id="rId42"/>
    <p:sldId id="1200" r:id="rId43"/>
    <p:sldId id="1185" r:id="rId44"/>
    <p:sldId id="1174" r:id="rId45"/>
    <p:sldId id="1206" r:id="rId46"/>
    <p:sldId id="1207" r:id="rId47"/>
    <p:sldId id="1188" r:id="rId48"/>
    <p:sldId id="1192" r:id="rId49"/>
    <p:sldId id="1032" r:id="rId50"/>
    <p:sldId id="1183" r:id="rId51"/>
    <p:sldId id="1019" r:id="rId52"/>
    <p:sldId id="1186" r:id="rId53"/>
    <p:sldId id="486" r:id="rId54"/>
    <p:sldId id="1218" r:id="rId55"/>
    <p:sldId id="487" r:id="rId56"/>
    <p:sldId id="1219" r:id="rId57"/>
    <p:sldId id="488" r:id="rId58"/>
    <p:sldId id="1220" r:id="rId59"/>
    <p:sldId id="1187" r:id="rId60"/>
    <p:sldId id="495" r:id="rId61"/>
    <p:sldId id="1208" r:id="rId62"/>
    <p:sldId id="1203" r:id="rId63"/>
    <p:sldId id="1211" r:id="rId64"/>
    <p:sldId id="1212" r:id="rId65"/>
    <p:sldId id="1213" r:id="rId66"/>
    <p:sldId id="1214" r:id="rId67"/>
    <p:sldId id="258" r:id="rId68"/>
    <p:sldId id="262" r:id="rId69"/>
    <p:sldId id="922" r:id="rId70"/>
    <p:sldId id="484" r:id="rId71"/>
    <p:sldId id="1221" r:id="rId72"/>
    <p:sldId id="492" r:id="rId73"/>
    <p:sldId id="291" r:id="rId74"/>
    <p:sldId id="259" r:id="rId75"/>
    <p:sldId id="1155" r:id="rId76"/>
    <p:sldId id="1180" r:id="rId77"/>
    <p:sldId id="309" r:id="rId78"/>
    <p:sldId id="482" r:id="rId79"/>
    <p:sldId id="1205" r:id="rId80"/>
    <p:sldId id="485" r:id="rId81"/>
    <p:sldId id="1222" r:id="rId82"/>
    <p:sldId id="496" r:id="rId83"/>
    <p:sldId id="469" r:id="rId84"/>
    <p:sldId id="286" r:id="rId85"/>
    <p:sldId id="477" r:id="rId86"/>
    <p:sldId id="1202" r:id="rId87"/>
    <p:sldId id="479" r:id="rId88"/>
    <p:sldId id="270" r:id="rId89"/>
    <p:sldId id="1190" r:id="rId9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5CB10-FA24-4CCE-A31D-FA2CC0FF065D}" v="1" dt="2022-10-13T18:22:46.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93" autoAdjust="0"/>
    <p:restoredTop sz="61064" autoAdjust="0"/>
  </p:normalViewPr>
  <p:slideViewPr>
    <p:cSldViewPr snapToGrid="0">
      <p:cViewPr varScale="1">
        <p:scale>
          <a:sx n="47" d="100"/>
          <a:sy n="47" d="100"/>
        </p:scale>
        <p:origin x="782" y="77"/>
      </p:cViewPr>
      <p:guideLst/>
    </p:cSldViewPr>
  </p:slideViewPr>
  <p:notesTextViewPr>
    <p:cViewPr>
      <p:scale>
        <a:sx n="1" d="1"/>
        <a:sy n="1" d="1"/>
      </p:scale>
      <p:origin x="0" y="0"/>
    </p:cViewPr>
  </p:notesTextViewPr>
  <p:notesViewPr>
    <p:cSldViewPr snapToGrid="0">
      <p:cViewPr varScale="1">
        <p:scale>
          <a:sx n="49" d="100"/>
          <a:sy n="49" d="100"/>
        </p:scale>
        <p:origin x="1884" y="4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EFB687F-8F28-42F5-8038-E39FFFC2EAD7}" type="datetimeFigureOut">
              <a:rPr lang="en-GB" smtClean="0"/>
              <a:t>14/10/2022</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D06FBA1-154C-4FB1-8E13-59B8204DA688}" type="slidenum">
              <a:rPr lang="en-GB" smtClean="0"/>
              <a:t>‹#›</a:t>
            </a:fld>
            <a:endParaRPr lang="en-GB"/>
          </a:p>
        </p:txBody>
      </p:sp>
    </p:spTree>
    <p:extLst>
      <p:ext uri="{BB962C8B-B14F-4D97-AF65-F5344CB8AC3E}">
        <p14:creationId xmlns:p14="http://schemas.microsoft.com/office/powerpoint/2010/main" val="37815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pPr algn="ctr"/>
            <a:endParaRPr lang="en-GB" dirty="0">
              <a:solidFill>
                <a:srgbClr val="002060"/>
              </a:solidFill>
            </a:endParaRPr>
          </a:p>
          <a:p>
            <a:r>
              <a:rPr lang="en-GB" dirty="0">
                <a:solidFill>
                  <a:srgbClr val="002060"/>
                </a:solidFill>
              </a:rPr>
              <a:t>No formal break – take refreshment breaks as &amp; when</a:t>
            </a:r>
          </a:p>
          <a:p>
            <a:endParaRPr lang="en-GB" dirty="0">
              <a:solidFill>
                <a:srgbClr val="002060"/>
              </a:solidFill>
            </a:endParaRPr>
          </a:p>
          <a:p>
            <a:r>
              <a:rPr lang="en-GB" dirty="0">
                <a:solidFill>
                  <a:srgbClr val="002060"/>
                </a:solidFill>
              </a:rPr>
              <a:t>Slides will be shared after the event</a:t>
            </a:r>
          </a:p>
          <a:p>
            <a:endParaRPr lang="en-US" dirty="0"/>
          </a:p>
        </p:txBody>
      </p:sp>
      <p:sp>
        <p:nvSpPr>
          <p:cNvPr id="4" name="Slide Number Placeholder 3"/>
          <p:cNvSpPr>
            <a:spLocks noGrp="1"/>
          </p:cNvSpPr>
          <p:nvPr>
            <p:ph type="sldNum" sz="quarter" idx="5"/>
          </p:nvPr>
        </p:nvSpPr>
        <p:spPr/>
        <p:txBody>
          <a:bodyPr/>
          <a:lstStyle/>
          <a:p>
            <a:fld id="{F45B81B9-F387-4A4D-9D78-12D379930F1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23397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xfrm>
            <a:off x="1219200" y="3517107"/>
            <a:ext cx="6705600" cy="3331369"/>
          </a:xfrm>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1480610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xfrm>
            <a:off x="1219200" y="3517107"/>
            <a:ext cx="6705600" cy="3331369"/>
          </a:xfrm>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289084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06FBA1-154C-4FB1-8E13-59B8204DA688}" type="slidenum">
              <a:rPr lang="en-GB" smtClean="0"/>
              <a:t>56</a:t>
            </a:fld>
            <a:endParaRPr lang="en-GB"/>
          </a:p>
        </p:txBody>
      </p:sp>
    </p:spTree>
    <p:extLst>
      <p:ext uri="{BB962C8B-B14F-4D97-AF65-F5344CB8AC3E}">
        <p14:creationId xmlns:p14="http://schemas.microsoft.com/office/powerpoint/2010/main" val="425825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Seated exercise programs run by volunteers trained for a few hours in a few exercises will NOT be able to adapt, tailor or progress exercise 0 importance of suitably trained ex professionals in the pathway – and revolving door – if they don’t get enough dose with therapy they will end up back there very soon! </a:t>
            </a:r>
          </a:p>
        </p:txBody>
      </p:sp>
      <p:sp>
        <p:nvSpPr>
          <p:cNvPr id="4" name="Slide Number Placeholder 3"/>
          <p:cNvSpPr>
            <a:spLocks noGrp="1"/>
          </p:cNvSpPr>
          <p:nvPr>
            <p:ph type="sldNum" sz="quarter" idx="5"/>
          </p:nvPr>
        </p:nvSpPr>
        <p:spPr/>
        <p:txBody>
          <a:bodyPr/>
          <a:lstStyle/>
          <a:p>
            <a:fld id="{B3709488-77C9-D54A-AEDE-7D678D7B2BA8}" type="slidenum">
              <a:rPr lang="en-US" smtClean="0"/>
              <a:t>62</a:t>
            </a:fld>
            <a:endParaRPr lang="en-US"/>
          </a:p>
        </p:txBody>
      </p:sp>
    </p:spTree>
    <p:extLst>
      <p:ext uri="{BB962C8B-B14F-4D97-AF65-F5344CB8AC3E}">
        <p14:creationId xmlns:p14="http://schemas.microsoft.com/office/powerpoint/2010/main" val="1088484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get people off to the best start - progress their recovery and transfer that information on</a:t>
            </a:r>
          </a:p>
          <a:p>
            <a:r>
              <a:rPr lang="en-US" dirty="0"/>
              <a:t>This ensures effective dose from the outset and hits the mark sooner</a:t>
            </a:r>
          </a:p>
          <a:p>
            <a:r>
              <a:rPr lang="en-US" dirty="0"/>
              <a:t>So we can we optimise outcomes - not settle for half a job</a:t>
            </a:r>
          </a:p>
          <a:p>
            <a:r>
              <a:rPr lang="en-US" dirty="0"/>
              <a:t>Better outcomes (from better adherence </a:t>
            </a:r>
            <a:r>
              <a:rPr lang="en-US" dirty="0" err="1"/>
              <a:t>bcs</a:t>
            </a:r>
            <a:r>
              <a:rPr lang="en-US" dirty="0"/>
              <a:t> tailoring was hitting the mark means you are less likely to see them back at your door</a:t>
            </a:r>
          </a:p>
          <a:p>
            <a:r>
              <a:rPr lang="en-US" dirty="0"/>
              <a:t>In the short time you have as physiotherapists - you are the people who can nurture the longer journey to full potential</a:t>
            </a:r>
          </a:p>
        </p:txBody>
      </p:sp>
      <p:sp>
        <p:nvSpPr>
          <p:cNvPr id="4" name="Slide Number Placeholder 3"/>
          <p:cNvSpPr>
            <a:spLocks noGrp="1"/>
          </p:cNvSpPr>
          <p:nvPr>
            <p:ph type="sldNum" sz="quarter" idx="5"/>
          </p:nvPr>
        </p:nvSpPr>
        <p:spPr/>
        <p:txBody>
          <a:bodyPr/>
          <a:lstStyle/>
          <a:p>
            <a:fld id="{FD06FBA1-154C-4FB1-8E13-59B8204DA688}" type="slidenum">
              <a:rPr lang="en-GB" smtClean="0"/>
              <a:t>63</a:t>
            </a:fld>
            <a:endParaRPr lang="en-GB"/>
          </a:p>
        </p:txBody>
      </p:sp>
    </p:spTree>
    <p:extLst>
      <p:ext uri="{BB962C8B-B14F-4D97-AF65-F5344CB8AC3E}">
        <p14:creationId xmlns:p14="http://schemas.microsoft.com/office/powerpoint/2010/main" val="416786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referral form, as opposed to a list of opportunities in the local area, shows commitment to the journey, importance of the right sort of exercise, understanding of the skill set that specialist exercise instructors have and al this gives confidence to the older person… </a:t>
            </a:r>
          </a:p>
        </p:txBody>
      </p:sp>
      <p:sp>
        <p:nvSpPr>
          <p:cNvPr id="4" name="Slide Number Placeholder 3"/>
          <p:cNvSpPr>
            <a:spLocks noGrp="1"/>
          </p:cNvSpPr>
          <p:nvPr>
            <p:ph type="sldNum" sz="quarter" idx="5"/>
          </p:nvPr>
        </p:nvSpPr>
        <p:spPr/>
        <p:txBody>
          <a:bodyPr/>
          <a:lstStyle/>
          <a:p>
            <a:fld id="{B3709488-77C9-D54A-AEDE-7D678D7B2BA8}" type="slidenum">
              <a:rPr lang="en-US" smtClean="0"/>
              <a:t>64</a:t>
            </a:fld>
            <a:endParaRPr lang="en-US"/>
          </a:p>
        </p:txBody>
      </p:sp>
    </p:spTree>
    <p:extLst>
      <p:ext uri="{BB962C8B-B14F-4D97-AF65-F5344CB8AC3E}">
        <p14:creationId xmlns:p14="http://schemas.microsoft.com/office/powerpoint/2010/main" val="318478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06FBA1-154C-4FB1-8E13-59B8204DA688}" type="slidenum">
              <a:rPr lang="en-GB" smtClean="0"/>
              <a:t>65</a:t>
            </a:fld>
            <a:endParaRPr lang="en-GB"/>
          </a:p>
        </p:txBody>
      </p:sp>
    </p:spTree>
    <p:extLst>
      <p:ext uri="{BB962C8B-B14F-4D97-AF65-F5344CB8AC3E}">
        <p14:creationId xmlns:p14="http://schemas.microsoft.com/office/powerpoint/2010/main" val="3633245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6D043-DF86-0C4F-AAC2-07C745631467}" type="slidenum">
              <a:rPr lang="en-US" smtClean="0"/>
              <a:t>67</a:t>
            </a:fld>
            <a:endParaRPr lang="en-US"/>
          </a:p>
        </p:txBody>
      </p:sp>
    </p:spTree>
    <p:extLst>
      <p:ext uri="{BB962C8B-B14F-4D97-AF65-F5344CB8AC3E}">
        <p14:creationId xmlns:p14="http://schemas.microsoft.com/office/powerpoint/2010/main" val="340419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a:latin typeface="Arial" pitchFamily="34" charset="0"/>
                <a:cs typeface="Arial" pitchFamily="34" charset="0"/>
              </a:rPr>
              <a:t>Added in assessment box: </a:t>
            </a:r>
            <a:r>
              <a:rPr lang="en-US">
                <a:solidFill>
                  <a:srgbClr val="FF0000"/>
                </a:solidFill>
                <a:latin typeface="Arial" pitchFamily="34" charset="0"/>
                <a:cs typeface="Arial" pitchFamily="34" charset="0"/>
              </a:rPr>
              <a:t>* undertaken by an appropriate person</a:t>
            </a:r>
          </a:p>
          <a:p>
            <a:r>
              <a:rPr lang="en-US">
                <a:solidFill>
                  <a:srgbClr val="FF0000"/>
                </a:solidFill>
                <a:latin typeface="Arial" pitchFamily="34" charset="0"/>
                <a:cs typeface="Arial" pitchFamily="34" charset="0"/>
              </a:rPr>
              <a:t>AGREE but changed font so can see easier ;)</a:t>
            </a:r>
          </a:p>
        </p:txBody>
      </p:sp>
      <p:sp>
        <p:nvSpPr>
          <p:cNvPr id="78852" name="Slide Number Placeholder 3"/>
          <p:cNvSpPr>
            <a:spLocks noGrp="1"/>
          </p:cNvSpPr>
          <p:nvPr>
            <p:ph type="sldNum" sz="quarter" idx="5"/>
          </p:nvPr>
        </p:nvSpPr>
        <p:spPr>
          <a:noFill/>
        </p:spPr>
        <p:txBody>
          <a:bodyPr/>
          <a:lstStyle/>
          <a:p>
            <a:fld id="{B308A1D0-3466-45EB-B485-19A459FCD3C3}" type="slidenum">
              <a:rPr lang="en-GB"/>
              <a:pPr/>
              <a:t>76</a:t>
            </a:fld>
            <a:endParaRPr lang="en-GB"/>
          </a:p>
        </p:txBody>
      </p:sp>
    </p:spTree>
    <p:extLst>
      <p:ext uri="{BB962C8B-B14F-4D97-AF65-F5344CB8AC3E}">
        <p14:creationId xmlns:p14="http://schemas.microsoft.com/office/powerpoint/2010/main" val="323168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endParaRPr lang="en-GB" sz="1200" kern="1200" baseline="0" dirty="0">
              <a:solidFill>
                <a:schemeClr val="tx1"/>
              </a:solidFill>
              <a:effectLst/>
              <a:latin typeface="+mn-lt"/>
              <a:ea typeface="+mn-ea"/>
              <a:cs typeface="+mn-cs"/>
            </a:endParaRPr>
          </a:p>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552A42E-386E-4790-8977-C7E64D6B0E59}" type="slidenum">
              <a:rPr lang="en-GB" smtClean="0"/>
              <a:pPr/>
              <a:t>77</a:t>
            </a:fld>
            <a:endParaRPr lang="en-GB" dirty="0"/>
          </a:p>
        </p:txBody>
      </p:sp>
    </p:spTree>
    <p:extLst>
      <p:ext uri="{BB962C8B-B14F-4D97-AF65-F5344CB8AC3E}">
        <p14:creationId xmlns:p14="http://schemas.microsoft.com/office/powerpoint/2010/main" val="101082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Sarah…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a:ea typeface="Arial"/>
                <a:cs typeface="Arial"/>
                <a:sym typeface="Arial"/>
              </a:rPr>
              <a:t>7</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7733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0" i="0" dirty="0">
                <a:solidFill>
                  <a:srgbClr val="53565A"/>
                </a:solidFill>
                <a:effectLst/>
                <a:latin typeface="source-sans-pro"/>
              </a:rPr>
              <a:t>Developed 5 resources intended to support individuals, health and care professionals and commissioners to take action to help older adults become more active and recondition following activity restrictions in the COVID-19 pandemic.</a:t>
            </a:r>
            <a:endParaRPr lang="en-GB" b="1" dirty="0"/>
          </a:p>
          <a:p>
            <a:endParaRPr lang="en-GB" dirty="0"/>
          </a:p>
        </p:txBody>
      </p:sp>
      <p:sp>
        <p:nvSpPr>
          <p:cNvPr id="4" name="Slide Number Placeholder 3"/>
          <p:cNvSpPr>
            <a:spLocks noGrp="1"/>
          </p:cNvSpPr>
          <p:nvPr>
            <p:ph type="sldNum" sz="quarter" idx="5"/>
          </p:nvPr>
        </p:nvSpPr>
        <p:spPr/>
        <p:txBody>
          <a:bodyPr/>
          <a:lstStyle/>
          <a:p>
            <a:fld id="{FD06FBA1-154C-4FB1-8E13-59B8204DA688}" type="slidenum">
              <a:rPr lang="en-GB" smtClean="0"/>
              <a:t>85</a:t>
            </a:fld>
            <a:endParaRPr lang="en-GB"/>
          </a:p>
        </p:txBody>
      </p:sp>
    </p:spTree>
    <p:extLst>
      <p:ext uri="{BB962C8B-B14F-4D97-AF65-F5344CB8AC3E}">
        <p14:creationId xmlns:p14="http://schemas.microsoft.com/office/powerpoint/2010/main" val="2429581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Centre for Ageing Better commissioned the University of Manchester to bridge the gap between evidence and practice S&amp;B training provision as there is a great deal of variation in what is provided across England</a:t>
            </a:r>
          </a:p>
          <a:p>
            <a:endParaRPr lang="en-GB" dirty="0"/>
          </a:p>
          <a:p>
            <a:r>
              <a:rPr lang="en-GB" dirty="0"/>
              <a:t>This report presents the models of delivery, issues, barriers and innovative solutions with a focus on community-based strength and balance programmes targeting all older adults – offering 5 themes which should be taken on board to ensure that strength and balance exercise programmes are delivered to the right people, at the right time, and by the right workforce/people and achieve positive results.</a:t>
            </a:r>
          </a:p>
        </p:txBody>
      </p:sp>
      <p:sp>
        <p:nvSpPr>
          <p:cNvPr id="4" name="Slide Number Placeholder 3"/>
          <p:cNvSpPr>
            <a:spLocks noGrp="1"/>
          </p:cNvSpPr>
          <p:nvPr>
            <p:ph type="sldNum" sz="quarter" idx="5"/>
          </p:nvPr>
        </p:nvSpPr>
        <p:spPr/>
        <p:txBody>
          <a:bodyPr/>
          <a:lstStyle/>
          <a:p>
            <a:fld id="{FD06FBA1-154C-4FB1-8E13-59B8204DA688}" type="slidenum">
              <a:rPr lang="en-GB" smtClean="0"/>
              <a:t>87</a:t>
            </a:fld>
            <a:endParaRPr lang="en-GB"/>
          </a:p>
        </p:txBody>
      </p:sp>
    </p:spTree>
    <p:extLst>
      <p:ext uri="{BB962C8B-B14F-4D97-AF65-F5344CB8AC3E}">
        <p14:creationId xmlns:p14="http://schemas.microsoft.com/office/powerpoint/2010/main" val="124418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BASES, LLT and AGILE Collaboration Guidance:</a:t>
            </a:r>
          </a:p>
          <a:p>
            <a:br>
              <a:rPr lang="en-US" dirty="0"/>
            </a:br>
            <a:r>
              <a:rPr lang="en-US" dirty="0"/>
              <a:t>Sets out to: </a:t>
            </a:r>
          </a:p>
          <a:p>
            <a:pPr marL="171450" indent="-171450">
              <a:buFont typeface="Arial" panose="020B0604020202020204" pitchFamily="34" charset="0"/>
              <a:buChar char="•"/>
            </a:pPr>
            <a:r>
              <a:rPr lang="en-US" dirty="0"/>
              <a:t>Give a clearer understanding the training of exercise professionals</a:t>
            </a:r>
          </a:p>
          <a:p>
            <a:pPr marL="171450" indent="-171450">
              <a:buFont typeface="Arial" panose="020B0604020202020204" pitchFamily="34" charset="0"/>
              <a:buChar char="•"/>
            </a:pPr>
            <a:r>
              <a:rPr lang="en-US" dirty="0"/>
              <a:t>Define the scope of practice and responsibilities of both professional groups</a:t>
            </a:r>
          </a:p>
          <a:p>
            <a:pPr marL="171450" indent="-171450">
              <a:buFont typeface="Arial" panose="020B0604020202020204" pitchFamily="34" charset="0"/>
              <a:buChar char="•"/>
            </a:pPr>
            <a:r>
              <a:rPr lang="en-US" dirty="0"/>
              <a:t>Articulate clearly what evidence-based falls prevention programmes should look like across the continuum (face to face/virtual/blended)</a:t>
            </a:r>
          </a:p>
          <a:p>
            <a:pPr marL="171450" indent="-171450">
              <a:buFont typeface="Arial" panose="020B0604020202020204" pitchFamily="34" charset="0"/>
              <a:buChar char="•"/>
            </a:pPr>
            <a:r>
              <a:rPr lang="en-US" dirty="0"/>
              <a:t>Give clear direction about who goes where and when </a:t>
            </a:r>
          </a:p>
          <a:p>
            <a:pPr marL="171450" indent="-171450">
              <a:buFont typeface="Arial" panose="020B0604020202020204" pitchFamily="34" charset="0"/>
              <a:buChar char="•"/>
            </a:pPr>
            <a:r>
              <a:rPr lang="en-US" dirty="0"/>
              <a:t>Provide greater understanding of the need for formal referrals </a:t>
            </a:r>
            <a:r>
              <a:rPr lang="en-US" dirty="0" err="1"/>
              <a:t>vs</a:t>
            </a:r>
            <a:r>
              <a:rPr lang="en-US" dirty="0"/>
              <a:t> recommendations/signposting, and the process and records to support these access routes</a:t>
            </a:r>
          </a:p>
          <a:p>
            <a:pPr marL="171450" indent="-171450">
              <a:buFont typeface="Arial" panose="020B0604020202020204" pitchFamily="34" charset="0"/>
              <a:buChar char="•"/>
            </a:pPr>
            <a:r>
              <a:rPr lang="en-GB" dirty="0"/>
              <a:t>Support on-going service improvement – reviewing processes and quality assurance</a:t>
            </a:r>
            <a:endParaRPr lang="en-US" dirty="0"/>
          </a:p>
          <a:p>
            <a:endParaRPr lang="en-US" dirty="0"/>
          </a:p>
          <a:p>
            <a:endParaRPr lang="en-US" dirty="0"/>
          </a:p>
          <a:p>
            <a:r>
              <a:rPr lang="en-US" dirty="0"/>
              <a:t>Next</a:t>
            </a:r>
            <a:r>
              <a:rPr lang="en-US" baseline="0" dirty="0"/>
              <a:t> steps will include consultation with AGILE physiotherapist around the guidance/fit for purpose – so we can move forward with scalability of agreed referral pathways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62D6C2A-0313-40A0-A87D-5AB21AD23810}" type="slidenum">
              <a:rPr lang="en-GB" smtClean="0"/>
              <a:t>8</a:t>
            </a:fld>
            <a:endParaRPr lang="en-GB"/>
          </a:p>
        </p:txBody>
      </p:sp>
    </p:spTree>
    <p:extLst>
      <p:ext uri="{BB962C8B-B14F-4D97-AF65-F5344CB8AC3E}">
        <p14:creationId xmlns:p14="http://schemas.microsoft.com/office/powerpoint/2010/main" val="25589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06FBA1-154C-4FB1-8E13-59B8204DA688}" type="slidenum">
              <a:rPr lang="en-GB" smtClean="0"/>
              <a:t>10</a:t>
            </a:fld>
            <a:endParaRPr lang="en-GB"/>
          </a:p>
        </p:txBody>
      </p:sp>
    </p:spTree>
    <p:extLst>
      <p:ext uri="{BB962C8B-B14F-4D97-AF65-F5344CB8AC3E}">
        <p14:creationId xmlns:p14="http://schemas.microsoft.com/office/powerpoint/2010/main" val="147845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 I won’t spend much time at all on these, more just raising awareness they exist. This slide I will just say the algorithm includes referral to falls prevention exercise if gait speed lower than 0.8m/s and /</a:t>
            </a:r>
            <a:r>
              <a:rPr lang="en-US" dirty="0" err="1"/>
              <a:t>ot</a:t>
            </a:r>
            <a:r>
              <a:rPr lang="en-US" dirty="0"/>
              <a:t> TUG &gt;15 secs IRRESPECTIVE OF WHETHER THEY ARE FALLERS/FEARFUL </a:t>
            </a:r>
            <a:r>
              <a:rPr lang="en-US" dirty="0" err="1"/>
              <a:t>etc</a:t>
            </a:r>
            <a:r>
              <a:rPr lang="en-US" dirty="0"/>
              <a:t>!! So exercise referral should be the cornerstone of MDT Treatment</a:t>
            </a:r>
          </a:p>
        </p:txBody>
      </p:sp>
      <p:sp>
        <p:nvSpPr>
          <p:cNvPr id="4" name="Slide Number Placeholder 3"/>
          <p:cNvSpPr>
            <a:spLocks noGrp="1"/>
          </p:cNvSpPr>
          <p:nvPr>
            <p:ph type="sldNum" sz="quarter" idx="5"/>
          </p:nvPr>
        </p:nvSpPr>
        <p:spPr/>
        <p:txBody>
          <a:bodyPr/>
          <a:lstStyle/>
          <a:p>
            <a:fld id="{B3709488-77C9-D54A-AEDE-7D678D7B2BA8}" type="slidenum">
              <a:rPr lang="en-US" smtClean="0"/>
              <a:t>14</a:t>
            </a:fld>
            <a:endParaRPr lang="en-US"/>
          </a:p>
        </p:txBody>
      </p:sp>
    </p:spTree>
    <p:extLst>
      <p:ext uri="{BB962C8B-B14F-4D97-AF65-F5344CB8AC3E}">
        <p14:creationId xmlns:p14="http://schemas.microsoft.com/office/powerpoint/2010/main" val="292557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 I won’t spend much time at all on these, more just raising awareness they exist. This slide I will just say the algorithm includes referral to falls prevention exercise if gait speed lower than 0.8m/s and /</a:t>
            </a:r>
            <a:r>
              <a:rPr lang="en-US" dirty="0" err="1"/>
              <a:t>ot</a:t>
            </a:r>
            <a:r>
              <a:rPr lang="en-US" dirty="0"/>
              <a:t> TUG &gt;15 secs IRRESPECTIVE OF WHETHER THEY ARE FALLERS/FEARFUL </a:t>
            </a:r>
            <a:r>
              <a:rPr lang="en-US" dirty="0" err="1"/>
              <a:t>etc</a:t>
            </a:r>
            <a:r>
              <a:rPr lang="en-US" dirty="0"/>
              <a:t>!! So exercise referral should be the cornerstone of MDT Treatment</a:t>
            </a:r>
          </a:p>
        </p:txBody>
      </p:sp>
      <p:sp>
        <p:nvSpPr>
          <p:cNvPr id="4" name="Slide Number Placeholder 3"/>
          <p:cNvSpPr>
            <a:spLocks noGrp="1"/>
          </p:cNvSpPr>
          <p:nvPr>
            <p:ph type="sldNum" sz="quarter" idx="5"/>
          </p:nvPr>
        </p:nvSpPr>
        <p:spPr/>
        <p:txBody>
          <a:bodyPr/>
          <a:lstStyle/>
          <a:p>
            <a:fld id="{B3709488-77C9-D54A-AEDE-7D678D7B2BA8}" type="slidenum">
              <a:rPr lang="en-US" smtClean="0"/>
              <a:t>15</a:t>
            </a:fld>
            <a:endParaRPr lang="en-US"/>
          </a:p>
        </p:txBody>
      </p:sp>
    </p:spTree>
    <p:extLst>
      <p:ext uri="{BB962C8B-B14F-4D97-AF65-F5344CB8AC3E}">
        <p14:creationId xmlns:p14="http://schemas.microsoft.com/office/powerpoint/2010/main" val="292557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will read the first and second recommendation – then just point out that the same exercise is recommended for PD, Stroke, post hip fracture and those with cognitive impairment and that ANYONE at high risk of falls should be offered an exercise intervention</a:t>
            </a:r>
          </a:p>
        </p:txBody>
      </p:sp>
      <p:sp>
        <p:nvSpPr>
          <p:cNvPr id="4" name="Slide Number Placeholder 3"/>
          <p:cNvSpPr>
            <a:spLocks noGrp="1"/>
          </p:cNvSpPr>
          <p:nvPr>
            <p:ph type="sldNum" sz="quarter" idx="5"/>
          </p:nvPr>
        </p:nvSpPr>
        <p:spPr/>
        <p:txBody>
          <a:bodyPr/>
          <a:lstStyle/>
          <a:p>
            <a:fld id="{B3709488-77C9-D54A-AEDE-7D678D7B2BA8}" type="slidenum">
              <a:rPr lang="en-US" smtClean="0"/>
              <a:t>16</a:t>
            </a:fld>
            <a:endParaRPr lang="en-US"/>
          </a:p>
        </p:txBody>
      </p:sp>
    </p:spTree>
    <p:extLst>
      <p:ext uri="{BB962C8B-B14F-4D97-AF65-F5344CB8AC3E}">
        <p14:creationId xmlns:p14="http://schemas.microsoft.com/office/powerpoint/2010/main" val="359697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FUNDAMENTAL considerations for effective exercise prescription. </a:t>
            </a:r>
          </a:p>
          <a:p>
            <a:endParaRPr lang="en-GB" dirty="0"/>
          </a:p>
          <a:p>
            <a:r>
              <a:rPr lang="en-GB" dirty="0"/>
              <a:t>Might be worth turning Specificity, Overload and progression into a table just to make it visually different. </a:t>
            </a:r>
          </a:p>
        </p:txBody>
      </p:sp>
      <p:sp>
        <p:nvSpPr>
          <p:cNvPr id="4" name="Slide Number Placeholder 3"/>
          <p:cNvSpPr>
            <a:spLocks noGrp="1"/>
          </p:cNvSpPr>
          <p:nvPr>
            <p:ph type="sldNum" sz="quarter" idx="5"/>
          </p:nvPr>
        </p:nvSpPr>
        <p:spPr/>
        <p:txBody>
          <a:bodyPr/>
          <a:lstStyle/>
          <a:p>
            <a:fld id="{8DC7973B-5171-4744-8237-1616CA669032}" type="slidenum">
              <a:rPr lang="en-GB" smtClean="0"/>
              <a:t>21</a:t>
            </a:fld>
            <a:endParaRPr lang="en-GB"/>
          </a:p>
        </p:txBody>
      </p:sp>
    </p:spTree>
    <p:extLst>
      <p:ext uri="{BB962C8B-B14F-4D97-AF65-F5344CB8AC3E}">
        <p14:creationId xmlns:p14="http://schemas.microsoft.com/office/powerpoint/2010/main" val="107401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xfrm>
            <a:off x="1219200" y="3517107"/>
            <a:ext cx="6705600" cy="3331369"/>
          </a:xfrm>
          <a:noFill/>
        </p:spPr>
        <p:txBody>
          <a:bodyPr wrap="square" numCol="1" anchor="t" anchorCtr="0" compatLnSpc="1">
            <a:prstTxWarp prst="textNoShape">
              <a:avLst/>
            </a:prstTxWarp>
          </a:bodyPr>
          <a:lstStyle/>
          <a:p>
            <a:endParaRPr lang="en-GB"/>
          </a:p>
        </p:txBody>
      </p:sp>
    </p:spTree>
    <p:extLst>
      <p:ext uri="{BB962C8B-B14F-4D97-AF65-F5344CB8AC3E}">
        <p14:creationId xmlns:p14="http://schemas.microsoft.com/office/powerpoint/2010/main" val="1185474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ILE Temp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9DD0-1373-4AE7-A850-B7D08A52EFCE}"/>
              </a:ext>
            </a:extLst>
          </p:cNvPr>
          <p:cNvSpPr>
            <a:spLocks noGrp="1"/>
          </p:cNvSpPr>
          <p:nvPr>
            <p:ph type="ctrTitle" hasCustomPrompt="1"/>
          </p:nvPr>
        </p:nvSpPr>
        <p:spPr>
          <a:xfrm>
            <a:off x="1524000" y="1122363"/>
            <a:ext cx="8869251" cy="2387600"/>
          </a:xfrm>
        </p:spPr>
        <p:txBody>
          <a:bodyPr anchor="b"/>
          <a:lstStyle>
            <a:lvl1pPr algn="ctr">
              <a:defRPr sz="6000"/>
            </a:lvl1pPr>
          </a:lstStyle>
          <a:p>
            <a:r>
              <a:rPr lang="en-US" dirty="0"/>
              <a:t>Click to add title</a:t>
            </a:r>
            <a:endParaRPr lang="en-GB" dirty="0"/>
          </a:p>
        </p:txBody>
      </p:sp>
      <p:sp>
        <p:nvSpPr>
          <p:cNvPr id="3" name="Subtitle 2">
            <a:extLst>
              <a:ext uri="{FF2B5EF4-FFF2-40B4-BE49-F238E27FC236}">
                <a16:creationId xmlns:a16="http://schemas.microsoft.com/office/drawing/2014/main" id="{EF52FEAD-31D3-4FA5-A843-C5CB60D4313A}"/>
              </a:ext>
            </a:extLst>
          </p:cNvPr>
          <p:cNvSpPr>
            <a:spLocks noGrp="1"/>
          </p:cNvSpPr>
          <p:nvPr>
            <p:ph type="subTitle" idx="1" hasCustomPrompt="1"/>
          </p:nvPr>
        </p:nvSpPr>
        <p:spPr>
          <a:xfrm>
            <a:off x="1524000" y="3602038"/>
            <a:ext cx="886925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sp>
        <p:nvSpPr>
          <p:cNvPr id="4" name="Date Placeholder 3">
            <a:extLst>
              <a:ext uri="{FF2B5EF4-FFF2-40B4-BE49-F238E27FC236}">
                <a16:creationId xmlns:a16="http://schemas.microsoft.com/office/drawing/2014/main" id="{00F7A6CF-5576-468D-9082-C040D4151B5B}"/>
              </a:ext>
            </a:extLst>
          </p:cNvPr>
          <p:cNvSpPr>
            <a:spLocks noGrp="1"/>
          </p:cNvSpPr>
          <p:nvPr>
            <p:ph type="dt" sz="half" idx="10"/>
          </p:nvPr>
        </p:nvSpPr>
        <p:spPr/>
        <p:txBody>
          <a:bodyPr/>
          <a:lstStyle/>
          <a:p>
            <a:fld id="{4C4B99E0-3DDE-44F9-87AA-3503935BE696}" type="datetimeFigureOut">
              <a:rPr lang="en-GB" smtClean="0"/>
              <a:t>14/10/2022</a:t>
            </a:fld>
            <a:endParaRPr lang="en-GB"/>
          </a:p>
        </p:txBody>
      </p:sp>
      <p:sp>
        <p:nvSpPr>
          <p:cNvPr id="5" name="Footer Placeholder 4">
            <a:extLst>
              <a:ext uri="{FF2B5EF4-FFF2-40B4-BE49-F238E27FC236}">
                <a16:creationId xmlns:a16="http://schemas.microsoft.com/office/drawing/2014/main" id="{37FE0422-068A-4A3F-93CA-4D8087774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FE68AE-6844-4AF7-B394-F2DF009FE359}"/>
              </a:ext>
            </a:extLst>
          </p:cNvPr>
          <p:cNvSpPr>
            <a:spLocks noGrp="1"/>
          </p:cNvSpPr>
          <p:nvPr>
            <p:ph type="sldNum" sz="quarter" idx="12"/>
          </p:nvPr>
        </p:nvSpPr>
        <p:spPr/>
        <p:txBody>
          <a:bodyPr/>
          <a:lstStyle/>
          <a:p>
            <a:fld id="{A3F89192-6716-4EAD-90FA-A08BDEC17083}" type="slidenum">
              <a:rPr lang="en-GB" smtClean="0"/>
              <a:t>‹#›</a:t>
            </a:fld>
            <a:endParaRPr lang="en-GB"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25018" y="109151"/>
            <a:ext cx="1161035" cy="1161035"/>
          </a:xfrm>
          <a:prstGeom prst="rect">
            <a:avLst/>
          </a:prstGeom>
          <a:noFill/>
        </p:spPr>
      </p:pic>
    </p:spTree>
    <p:extLst>
      <p:ext uri="{BB962C8B-B14F-4D97-AF65-F5344CB8AC3E}">
        <p14:creationId xmlns:p14="http://schemas.microsoft.com/office/powerpoint/2010/main" val="105364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I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4B69-4322-4292-9311-438018D05F16}"/>
              </a:ext>
            </a:extLst>
          </p:cNvPr>
          <p:cNvSpPr>
            <a:spLocks noGrp="1"/>
          </p:cNvSpPr>
          <p:nvPr>
            <p:ph type="title" hasCustomPrompt="1"/>
          </p:nvPr>
        </p:nvSpPr>
        <p:spPr>
          <a:xfrm>
            <a:off x="109291" y="410368"/>
            <a:ext cx="10515600" cy="1325563"/>
          </a:xfrm>
        </p:spPr>
        <p:txBody>
          <a:bodyPr/>
          <a:lstStyle>
            <a:lvl1pPr>
              <a:defRPr/>
            </a:lvl1pPr>
          </a:lstStyle>
          <a:p>
            <a:r>
              <a:rPr lang="en-US" dirty="0"/>
              <a:t>Click to add title</a:t>
            </a:r>
            <a:endParaRPr lang="en-GB" dirty="0"/>
          </a:p>
        </p:txBody>
      </p:sp>
      <p:sp>
        <p:nvSpPr>
          <p:cNvPr id="3" name="Content Placeholder 2">
            <a:extLst>
              <a:ext uri="{FF2B5EF4-FFF2-40B4-BE49-F238E27FC236}">
                <a16:creationId xmlns:a16="http://schemas.microsoft.com/office/drawing/2014/main" id="{1A6C47EC-A224-4024-BB63-519519E66336}"/>
              </a:ext>
            </a:extLst>
          </p:cNvPr>
          <p:cNvSpPr>
            <a:spLocks noGrp="1"/>
          </p:cNvSpPr>
          <p:nvPr>
            <p:ph idx="1" hasCustomPrompt="1"/>
          </p:nvPr>
        </p:nvSpPr>
        <p:spPr>
          <a:xfrm>
            <a:off x="129683" y="1870471"/>
            <a:ext cx="10515600" cy="4351338"/>
          </a:xfrm>
        </p:spPr>
        <p:txBody>
          <a:bodyPr/>
          <a:lstStyle>
            <a:lvl1pPr>
              <a:defRPr/>
            </a:lvl1pPr>
          </a:lstStyle>
          <a:p>
            <a:pPr lvl="0"/>
            <a:r>
              <a:rPr lang="en-US" dirty="0"/>
              <a:t>Click to add text</a:t>
            </a:r>
            <a:endParaRPr lang="en-GB" dirty="0"/>
          </a:p>
        </p:txBody>
      </p:sp>
      <p:sp>
        <p:nvSpPr>
          <p:cNvPr id="4" name="Date Placeholder 3">
            <a:extLst>
              <a:ext uri="{FF2B5EF4-FFF2-40B4-BE49-F238E27FC236}">
                <a16:creationId xmlns:a16="http://schemas.microsoft.com/office/drawing/2014/main" id="{24731FA5-1FD9-41C6-B376-15D34F197282}"/>
              </a:ext>
            </a:extLst>
          </p:cNvPr>
          <p:cNvSpPr>
            <a:spLocks noGrp="1"/>
          </p:cNvSpPr>
          <p:nvPr>
            <p:ph type="dt" sz="half" idx="10"/>
          </p:nvPr>
        </p:nvSpPr>
        <p:spPr/>
        <p:txBody>
          <a:bodyPr/>
          <a:lstStyle/>
          <a:p>
            <a:fld id="{4C4B99E0-3DDE-44F9-87AA-3503935BE696}" type="datetimeFigureOut">
              <a:rPr lang="en-GB" smtClean="0"/>
              <a:t>14/10/2022</a:t>
            </a:fld>
            <a:endParaRPr lang="en-GB"/>
          </a:p>
        </p:txBody>
      </p:sp>
      <p:sp>
        <p:nvSpPr>
          <p:cNvPr id="5" name="Footer Placeholder 4">
            <a:extLst>
              <a:ext uri="{FF2B5EF4-FFF2-40B4-BE49-F238E27FC236}">
                <a16:creationId xmlns:a16="http://schemas.microsoft.com/office/drawing/2014/main" id="{A7EF25F2-B59C-49BE-A10A-74035E48C6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B90D46-EA81-4622-860A-BA00D6A562BC}"/>
              </a:ext>
            </a:extLst>
          </p:cNvPr>
          <p:cNvSpPr>
            <a:spLocks noGrp="1"/>
          </p:cNvSpPr>
          <p:nvPr>
            <p:ph type="sldNum" sz="quarter" idx="12"/>
          </p:nvPr>
        </p:nvSpPr>
        <p:spPr/>
        <p:txBody>
          <a:bodyPr/>
          <a:lstStyle/>
          <a:p>
            <a:fld id="{A3F89192-6716-4EAD-90FA-A08BDEC17083}" type="slidenum">
              <a:rPr lang="en-GB" smtClean="0"/>
              <a:t>‹#›</a:t>
            </a:fld>
            <a:endParaRPr lang="en-GB"/>
          </a:p>
        </p:txBody>
      </p:sp>
      <p:pic>
        <p:nvPicPr>
          <p:cNvPr id="7" name="Picture 6"/>
          <p:cNvPicPr>
            <a:picLocks noChangeAspect="1"/>
          </p:cNvPicPr>
          <p:nvPr userDrawn="1"/>
        </p:nvPicPr>
        <p:blipFill>
          <a:blip r:embed="rId2"/>
          <a:stretch>
            <a:fillRect/>
          </a:stretch>
        </p:blipFill>
        <p:spPr>
          <a:xfrm>
            <a:off x="10920852" y="98392"/>
            <a:ext cx="1158340" cy="1158340"/>
          </a:xfrm>
          <a:prstGeom prst="rect">
            <a:avLst/>
          </a:prstGeom>
        </p:spPr>
      </p:pic>
    </p:spTree>
    <p:extLst>
      <p:ext uri="{BB962C8B-B14F-4D97-AF65-F5344CB8AC3E}">
        <p14:creationId xmlns:p14="http://schemas.microsoft.com/office/powerpoint/2010/main" val="335036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AGILE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EBED-9C1E-4445-99B4-8029BD2EDCD1}"/>
              </a:ext>
            </a:extLst>
          </p:cNvPr>
          <p:cNvSpPr>
            <a:spLocks noGrp="1"/>
          </p:cNvSpPr>
          <p:nvPr>
            <p:ph type="title" hasCustomPrompt="1"/>
          </p:nvPr>
        </p:nvSpPr>
        <p:spPr>
          <a:xfrm>
            <a:off x="303369" y="410368"/>
            <a:ext cx="10515600" cy="1325563"/>
          </a:xfrm>
        </p:spPr>
        <p:txBody>
          <a:bodyPr/>
          <a:lstStyle>
            <a:lvl1pPr>
              <a:defRPr/>
            </a:lvl1pPr>
          </a:lstStyle>
          <a:p>
            <a:r>
              <a:rPr lang="en-US" dirty="0"/>
              <a:t>Click to add title</a:t>
            </a:r>
            <a:endParaRPr lang="en-GB" dirty="0"/>
          </a:p>
        </p:txBody>
      </p:sp>
      <p:sp>
        <p:nvSpPr>
          <p:cNvPr id="3" name="Content Placeholder 2">
            <a:extLst>
              <a:ext uri="{FF2B5EF4-FFF2-40B4-BE49-F238E27FC236}">
                <a16:creationId xmlns:a16="http://schemas.microsoft.com/office/drawing/2014/main" id="{256AA653-E09D-42AD-868C-73ABE6AC3C50}"/>
              </a:ext>
            </a:extLst>
          </p:cNvPr>
          <p:cNvSpPr>
            <a:spLocks noGrp="1"/>
          </p:cNvSpPr>
          <p:nvPr>
            <p:ph sz="half" idx="1" hasCustomPrompt="1"/>
          </p:nvPr>
        </p:nvSpPr>
        <p:spPr>
          <a:xfrm>
            <a:off x="303370" y="1825625"/>
            <a:ext cx="5376214" cy="4351338"/>
          </a:xfrm>
        </p:spPr>
        <p:txBody>
          <a:bodyPr/>
          <a:lstStyle>
            <a:lvl1pPr>
              <a:defRPr/>
            </a:lvl1pPr>
          </a:lstStyle>
          <a:p>
            <a:pPr lvl="0"/>
            <a:r>
              <a:rPr lang="en-US" dirty="0"/>
              <a:t>Click to add text</a:t>
            </a:r>
            <a:endParaRPr lang="en-GB" dirty="0"/>
          </a:p>
        </p:txBody>
      </p:sp>
      <p:sp>
        <p:nvSpPr>
          <p:cNvPr id="4" name="Content Placeholder 3">
            <a:extLst>
              <a:ext uri="{FF2B5EF4-FFF2-40B4-BE49-F238E27FC236}">
                <a16:creationId xmlns:a16="http://schemas.microsoft.com/office/drawing/2014/main" id="{5C1D7A0B-7F75-41DF-9A77-3E1618AF4459}"/>
              </a:ext>
            </a:extLst>
          </p:cNvPr>
          <p:cNvSpPr>
            <a:spLocks noGrp="1"/>
          </p:cNvSpPr>
          <p:nvPr>
            <p:ph sz="half" idx="2" hasCustomPrompt="1"/>
          </p:nvPr>
        </p:nvSpPr>
        <p:spPr>
          <a:xfrm>
            <a:off x="5975798" y="1825625"/>
            <a:ext cx="4843172" cy="4351338"/>
          </a:xfrm>
        </p:spPr>
        <p:txBody>
          <a:bodyPr/>
          <a:lstStyle>
            <a:lvl1pPr>
              <a:defRPr/>
            </a:lvl1pPr>
          </a:lstStyle>
          <a:p>
            <a:pPr lvl="0"/>
            <a:r>
              <a:rPr lang="en-US" dirty="0"/>
              <a:t>Click to add text</a:t>
            </a:r>
            <a:endParaRPr lang="en-GB" dirty="0"/>
          </a:p>
        </p:txBody>
      </p:sp>
      <p:sp>
        <p:nvSpPr>
          <p:cNvPr id="5" name="Date Placeholder 4">
            <a:extLst>
              <a:ext uri="{FF2B5EF4-FFF2-40B4-BE49-F238E27FC236}">
                <a16:creationId xmlns:a16="http://schemas.microsoft.com/office/drawing/2014/main" id="{1C1FDF49-30CB-4E21-960E-F16123A401AD}"/>
              </a:ext>
            </a:extLst>
          </p:cNvPr>
          <p:cNvSpPr>
            <a:spLocks noGrp="1"/>
          </p:cNvSpPr>
          <p:nvPr>
            <p:ph type="dt" sz="half" idx="10"/>
          </p:nvPr>
        </p:nvSpPr>
        <p:spPr/>
        <p:txBody>
          <a:bodyPr/>
          <a:lstStyle/>
          <a:p>
            <a:fld id="{4C4B99E0-3DDE-44F9-87AA-3503935BE696}" type="datetimeFigureOut">
              <a:rPr lang="en-GB" smtClean="0"/>
              <a:t>14/10/2022</a:t>
            </a:fld>
            <a:endParaRPr lang="en-GB"/>
          </a:p>
        </p:txBody>
      </p:sp>
      <p:sp>
        <p:nvSpPr>
          <p:cNvPr id="6" name="Footer Placeholder 5">
            <a:extLst>
              <a:ext uri="{FF2B5EF4-FFF2-40B4-BE49-F238E27FC236}">
                <a16:creationId xmlns:a16="http://schemas.microsoft.com/office/drawing/2014/main" id="{AEC94B14-496C-470E-B8E1-18838C354E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91A2A3-E729-4FB0-93BF-A4CC22846560}"/>
              </a:ext>
            </a:extLst>
          </p:cNvPr>
          <p:cNvSpPr>
            <a:spLocks noGrp="1"/>
          </p:cNvSpPr>
          <p:nvPr>
            <p:ph type="sldNum" sz="quarter" idx="12"/>
          </p:nvPr>
        </p:nvSpPr>
        <p:spPr/>
        <p:txBody>
          <a:bodyPr/>
          <a:lstStyle/>
          <a:p>
            <a:fld id="{A3F89192-6716-4EAD-90FA-A08BDEC17083}" type="slidenum">
              <a:rPr lang="en-GB" smtClean="0"/>
              <a:t>‹#›</a:t>
            </a:fld>
            <a:endParaRPr lang="en-GB"/>
          </a:p>
        </p:txBody>
      </p:sp>
      <p:pic>
        <p:nvPicPr>
          <p:cNvPr id="8" name="Picture 7"/>
          <p:cNvPicPr>
            <a:picLocks noChangeAspect="1"/>
          </p:cNvPicPr>
          <p:nvPr userDrawn="1"/>
        </p:nvPicPr>
        <p:blipFill>
          <a:blip r:embed="rId2"/>
          <a:stretch>
            <a:fillRect/>
          </a:stretch>
        </p:blipFill>
        <p:spPr>
          <a:xfrm>
            <a:off x="10962041" y="106630"/>
            <a:ext cx="1158340" cy="1158340"/>
          </a:xfrm>
          <a:prstGeom prst="rect">
            <a:avLst/>
          </a:prstGeom>
        </p:spPr>
      </p:pic>
    </p:spTree>
    <p:extLst>
      <p:ext uri="{BB962C8B-B14F-4D97-AF65-F5344CB8AC3E}">
        <p14:creationId xmlns:p14="http://schemas.microsoft.com/office/powerpoint/2010/main" val="24748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GIL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B995A-934B-4280-AA81-927524F0271A}"/>
              </a:ext>
            </a:extLst>
          </p:cNvPr>
          <p:cNvSpPr>
            <a:spLocks noGrp="1"/>
          </p:cNvSpPr>
          <p:nvPr>
            <p:ph type="title" hasCustomPrompt="1"/>
          </p:nvPr>
        </p:nvSpPr>
        <p:spPr>
          <a:xfrm>
            <a:off x="838200" y="365125"/>
            <a:ext cx="9709597" cy="1325563"/>
          </a:xfrm>
        </p:spPr>
        <p:txBody>
          <a:bodyPr/>
          <a:lstStyle>
            <a:lvl1pPr>
              <a:defRPr/>
            </a:lvl1pPr>
          </a:lstStyle>
          <a:p>
            <a:r>
              <a:rPr lang="en-US" dirty="0"/>
              <a:t>Click to add title</a:t>
            </a:r>
            <a:endParaRPr lang="en-GB" dirty="0"/>
          </a:p>
        </p:txBody>
      </p:sp>
      <p:sp>
        <p:nvSpPr>
          <p:cNvPr id="3" name="Date Placeholder 2">
            <a:extLst>
              <a:ext uri="{FF2B5EF4-FFF2-40B4-BE49-F238E27FC236}">
                <a16:creationId xmlns:a16="http://schemas.microsoft.com/office/drawing/2014/main" id="{A4513D87-E2D5-4B00-BC6B-0DCE0ECFDB16}"/>
              </a:ext>
            </a:extLst>
          </p:cNvPr>
          <p:cNvSpPr>
            <a:spLocks noGrp="1"/>
          </p:cNvSpPr>
          <p:nvPr>
            <p:ph type="dt" sz="half" idx="10"/>
          </p:nvPr>
        </p:nvSpPr>
        <p:spPr/>
        <p:txBody>
          <a:bodyPr/>
          <a:lstStyle/>
          <a:p>
            <a:fld id="{4C4B99E0-3DDE-44F9-87AA-3503935BE696}" type="datetimeFigureOut">
              <a:rPr lang="en-GB" smtClean="0"/>
              <a:t>14/10/2022</a:t>
            </a:fld>
            <a:endParaRPr lang="en-GB"/>
          </a:p>
        </p:txBody>
      </p:sp>
      <p:sp>
        <p:nvSpPr>
          <p:cNvPr id="4" name="Footer Placeholder 3">
            <a:extLst>
              <a:ext uri="{FF2B5EF4-FFF2-40B4-BE49-F238E27FC236}">
                <a16:creationId xmlns:a16="http://schemas.microsoft.com/office/drawing/2014/main" id="{71372FF4-5CE3-43AB-A7F5-E269355FB35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CD520B-317A-4215-A9EE-041F17B62E20}"/>
              </a:ext>
            </a:extLst>
          </p:cNvPr>
          <p:cNvSpPr>
            <a:spLocks noGrp="1"/>
          </p:cNvSpPr>
          <p:nvPr>
            <p:ph type="sldNum" sz="quarter" idx="12"/>
          </p:nvPr>
        </p:nvSpPr>
        <p:spPr/>
        <p:txBody>
          <a:bodyPr/>
          <a:lstStyle/>
          <a:p>
            <a:fld id="{A3F89192-6716-4EAD-90FA-A08BDEC17083}" type="slidenum">
              <a:rPr lang="en-GB" smtClean="0"/>
              <a:t>‹#›</a:t>
            </a:fld>
            <a:endParaRPr lang="en-GB"/>
          </a:p>
        </p:txBody>
      </p:sp>
      <p:pic>
        <p:nvPicPr>
          <p:cNvPr id="6" name="Picture 5"/>
          <p:cNvPicPr>
            <a:picLocks noChangeAspect="1"/>
          </p:cNvPicPr>
          <p:nvPr userDrawn="1"/>
        </p:nvPicPr>
        <p:blipFill>
          <a:blip r:embed="rId2"/>
          <a:stretch>
            <a:fillRect/>
          </a:stretch>
        </p:blipFill>
        <p:spPr>
          <a:xfrm>
            <a:off x="10937327" y="73679"/>
            <a:ext cx="1158340" cy="1158340"/>
          </a:xfrm>
          <a:prstGeom prst="rect">
            <a:avLst/>
          </a:prstGeom>
        </p:spPr>
      </p:pic>
    </p:spTree>
    <p:extLst>
      <p:ext uri="{BB962C8B-B14F-4D97-AF65-F5344CB8AC3E}">
        <p14:creationId xmlns:p14="http://schemas.microsoft.com/office/powerpoint/2010/main" val="303235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GILE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20FBD-EB97-4AE7-B5B1-DE1F70BF31A8}"/>
              </a:ext>
            </a:extLst>
          </p:cNvPr>
          <p:cNvSpPr>
            <a:spLocks noGrp="1"/>
          </p:cNvSpPr>
          <p:nvPr>
            <p:ph type="dt" sz="half" idx="10"/>
          </p:nvPr>
        </p:nvSpPr>
        <p:spPr/>
        <p:txBody>
          <a:bodyPr/>
          <a:lstStyle/>
          <a:p>
            <a:fld id="{4C4B99E0-3DDE-44F9-87AA-3503935BE696}" type="datetimeFigureOut">
              <a:rPr lang="en-GB" smtClean="0"/>
              <a:t>14/10/2022</a:t>
            </a:fld>
            <a:endParaRPr lang="en-GB"/>
          </a:p>
        </p:txBody>
      </p:sp>
      <p:sp>
        <p:nvSpPr>
          <p:cNvPr id="3" name="Footer Placeholder 2">
            <a:extLst>
              <a:ext uri="{FF2B5EF4-FFF2-40B4-BE49-F238E27FC236}">
                <a16:creationId xmlns:a16="http://schemas.microsoft.com/office/drawing/2014/main" id="{D666F9DF-9967-46A1-9AD4-B8447E2851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6AC8C4-283E-4B67-8C7D-568E044235D4}"/>
              </a:ext>
            </a:extLst>
          </p:cNvPr>
          <p:cNvSpPr>
            <a:spLocks noGrp="1"/>
          </p:cNvSpPr>
          <p:nvPr>
            <p:ph type="sldNum" sz="quarter" idx="12"/>
          </p:nvPr>
        </p:nvSpPr>
        <p:spPr/>
        <p:txBody>
          <a:bodyPr/>
          <a:lstStyle/>
          <a:p>
            <a:fld id="{A3F89192-6716-4EAD-90FA-A08BDEC17083}" type="slidenum">
              <a:rPr lang="en-GB" smtClean="0"/>
              <a:t>‹#›</a:t>
            </a:fld>
            <a:endParaRPr lang="en-GB"/>
          </a:p>
        </p:txBody>
      </p:sp>
      <p:pic>
        <p:nvPicPr>
          <p:cNvPr id="5" name="Picture 4"/>
          <p:cNvPicPr>
            <a:picLocks noChangeAspect="1"/>
          </p:cNvPicPr>
          <p:nvPr userDrawn="1"/>
        </p:nvPicPr>
        <p:blipFill>
          <a:blip r:embed="rId2"/>
          <a:stretch>
            <a:fillRect/>
          </a:stretch>
        </p:blipFill>
        <p:spPr>
          <a:xfrm>
            <a:off x="10953803" y="73679"/>
            <a:ext cx="1158340" cy="1158340"/>
          </a:xfrm>
          <a:prstGeom prst="rect">
            <a:avLst/>
          </a:prstGeom>
        </p:spPr>
      </p:pic>
    </p:spTree>
    <p:extLst>
      <p:ext uri="{BB962C8B-B14F-4D97-AF65-F5344CB8AC3E}">
        <p14:creationId xmlns:p14="http://schemas.microsoft.com/office/powerpoint/2010/main" val="216607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317381-E18D-492C-890F-61A056DFAAC7}" type="datetimeFigureOut">
              <a:rPr lang="en-GB" smtClean="0"/>
              <a:t>14/10/2022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CECE5A-9772-4DD4-9A78-3F259AE408DE}" type="slidenum">
              <a:rPr lang="en-GB" smtClean="0"/>
              <a:t>‹#›</a:t>
            </a:fld>
            <a:endParaRPr lang="en-GB"/>
          </a:p>
        </p:txBody>
      </p:sp>
    </p:spTree>
    <p:extLst>
      <p:ext uri="{BB962C8B-B14F-4D97-AF65-F5344CB8AC3E}">
        <p14:creationId xmlns:p14="http://schemas.microsoft.com/office/powerpoint/2010/main" val="202966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F74AD2-4149-1C46-8282-B19FBC43F32D}"/>
              </a:ext>
            </a:extLst>
          </p:cNvPr>
          <p:cNvSpPr>
            <a:spLocks noGrp="1" noChangeArrowheads="1"/>
          </p:cNvSpPr>
          <p:nvPr>
            <p:ph type="dt" sz="half" idx="10"/>
          </p:nvPr>
        </p:nvSpPr>
        <p:spPr>
          <a:xfrm>
            <a:off x="609600" y="6356351"/>
            <a:ext cx="2844800" cy="365125"/>
          </a:xfrm>
          <a:prstGeom prst="rect">
            <a:avLst/>
          </a:prstGeom>
        </p:spPr>
        <p:txBody>
          <a:bodyPr rtlCol="0"/>
          <a:lstStyle>
            <a:lvl1pPr eaLnBrk="1" fontAlgn="auto" hangingPunct="1">
              <a:spcBef>
                <a:spcPts val="0"/>
              </a:spcBef>
              <a:spcAft>
                <a:spcPts val="0"/>
              </a:spcAft>
              <a:defRPr>
                <a:solidFill>
                  <a:schemeClr val="tx1">
                    <a:tint val="75000"/>
                  </a:schemeClr>
                </a:solidFill>
                <a:latin typeface="+mn-lt"/>
                <a:ea typeface="+mn-ea"/>
                <a:cs typeface="+mn-cs"/>
              </a:defRPr>
            </a:lvl1pPr>
          </a:lstStyle>
          <a:p>
            <a:pPr>
              <a:defRPr/>
            </a:pPr>
            <a:endParaRPr lang="en-GB"/>
          </a:p>
        </p:txBody>
      </p:sp>
      <p:sp>
        <p:nvSpPr>
          <p:cNvPr id="6" name="Footer Placeholder 5">
            <a:extLst>
              <a:ext uri="{FF2B5EF4-FFF2-40B4-BE49-F238E27FC236}">
                <a16:creationId xmlns:a16="http://schemas.microsoft.com/office/drawing/2014/main" id="{D25279F2-B9FC-AF40-891D-9136B3268FB0}"/>
              </a:ext>
            </a:extLst>
          </p:cNvPr>
          <p:cNvSpPr>
            <a:spLocks noGrp="1" noChangeArrowheads="1"/>
          </p:cNvSpPr>
          <p:nvPr>
            <p:ph type="ftr" sz="quarter" idx="11"/>
          </p:nvPr>
        </p:nvSpPr>
        <p:spPr>
          <a:xfrm>
            <a:off x="4165600" y="6356351"/>
            <a:ext cx="3860800" cy="365125"/>
          </a:xfrm>
          <a:prstGeom prst="rect">
            <a:avLst/>
          </a:prstGeom>
        </p:spPr>
        <p:txBody>
          <a:bodyPr/>
          <a:lstStyle>
            <a:lvl1pPr eaLnBrk="1" hangingPunct="1">
              <a:defRPr>
                <a:latin typeface="Times New Roman" charset="0"/>
                <a:ea typeface="ＭＳ Ｐゴシック" charset="0"/>
                <a:cs typeface="ＭＳ Ｐゴシック" charset="0"/>
              </a:defRPr>
            </a:lvl1pPr>
          </a:lstStyle>
          <a:p>
            <a:pPr>
              <a:defRPr/>
            </a:pPr>
            <a:endParaRPr lang="en-GB"/>
          </a:p>
        </p:txBody>
      </p:sp>
      <p:sp>
        <p:nvSpPr>
          <p:cNvPr id="7" name="Slide Number Placeholder 6">
            <a:extLst>
              <a:ext uri="{FF2B5EF4-FFF2-40B4-BE49-F238E27FC236}">
                <a16:creationId xmlns:a16="http://schemas.microsoft.com/office/drawing/2014/main" id="{D2E32D96-B797-6D40-A97E-0009583FC699}"/>
              </a:ext>
            </a:extLst>
          </p:cNvPr>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918FB1C-33E4-F244-9AD3-F082F56CAB20}" type="slidenum">
              <a:rPr lang="en-GB" altLang="en-US"/>
              <a:pPr>
                <a:defRPr/>
              </a:pPr>
              <a:t>‹#›</a:t>
            </a:fld>
            <a:endParaRPr lang="en-GB" altLang="en-US"/>
          </a:p>
        </p:txBody>
      </p:sp>
    </p:spTree>
    <p:extLst>
      <p:ext uri="{BB962C8B-B14F-4D97-AF65-F5344CB8AC3E}">
        <p14:creationId xmlns:p14="http://schemas.microsoft.com/office/powerpoint/2010/main" val="13964050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22400" y="420840"/>
            <a:ext cx="11318400" cy="500761"/>
          </a:xfrm>
          <a:prstGeom prst="rect">
            <a:avLst/>
          </a:prstGeom>
        </p:spPr>
        <p:txBody>
          <a:bodyPr vert="horz" lIns="0" tIns="0" rIns="0" bIns="0" rtlCol="0" anchor="ctr">
            <a:noAutofit/>
          </a:bodyPr>
          <a:lstStyle>
            <a:lvl1pPr>
              <a:defRPr sz="4267">
                <a:solidFill>
                  <a:srgbClr val="008D80"/>
                </a:solidFill>
              </a:defRPr>
            </a:lvl1pPr>
          </a:lstStyle>
          <a:p>
            <a:r>
              <a:rPr lang="en-US" dirty="0"/>
              <a:t>Click to edit Master title style</a:t>
            </a:r>
          </a:p>
        </p:txBody>
      </p:sp>
      <p:sp>
        <p:nvSpPr>
          <p:cNvPr id="8" name="Content Placeholder 7"/>
          <p:cNvSpPr>
            <a:spLocks noGrp="1"/>
          </p:cNvSpPr>
          <p:nvPr>
            <p:ph sz="quarter" idx="12" hasCustomPrompt="1"/>
          </p:nvPr>
        </p:nvSpPr>
        <p:spPr>
          <a:xfrm>
            <a:off x="422401" y="1689100"/>
            <a:ext cx="6067300" cy="4521200"/>
          </a:xfrm>
        </p:spPr>
        <p:txBody>
          <a:bodyPr>
            <a:noAutofit/>
          </a:bodyPr>
          <a:lstStyle>
            <a:lvl1pPr>
              <a:buClr>
                <a:srgbClr val="008D80"/>
              </a:buClr>
              <a:defRPr>
                <a:latin typeface="Calibri Light" panose="020F0302020204030204" pitchFamily="34" charset="0"/>
                <a:cs typeface="Calibri Light" panose="020F0302020204030204" pitchFamily="34" charset="0"/>
              </a:defRPr>
            </a:lvl1pPr>
            <a:lvl2pPr>
              <a:buClr>
                <a:srgbClr val="008D80"/>
              </a:buClr>
              <a:defRPr>
                <a:latin typeface="Calibri Light" panose="020F0302020204030204" pitchFamily="34" charset="0"/>
                <a:cs typeface="Calibri Light" panose="020F0302020204030204" pitchFamily="34" charset="0"/>
              </a:defRPr>
            </a:lvl2pPr>
            <a:lvl3pPr>
              <a:buClr>
                <a:srgbClr val="008D80"/>
              </a:buClr>
              <a:defRPr>
                <a:latin typeface="Calibri Light" panose="020F0302020204030204" pitchFamily="34" charset="0"/>
                <a:cs typeface="Calibri Light" panose="020F0302020204030204" pitchFamily="34" charset="0"/>
              </a:defRPr>
            </a:lvl3pPr>
            <a:lvl4pPr>
              <a:buClr>
                <a:srgbClr val="008D80"/>
              </a:buClr>
              <a:defRPr>
                <a:latin typeface="Calibri Light" panose="020F0302020204030204" pitchFamily="34" charset="0"/>
                <a:cs typeface="Calibri Light" panose="020F0302020204030204" pitchFamily="34" charset="0"/>
              </a:defRPr>
            </a:lvl4pPr>
            <a:lvl5pPr>
              <a:buClr>
                <a:srgbClr val="008D80"/>
              </a:buClr>
              <a:defRPr>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a:off x="436800" y="1152000"/>
            <a:ext cx="11318400" cy="0"/>
          </a:xfrm>
          <a:prstGeom prst="line">
            <a:avLst/>
          </a:prstGeom>
          <a:ln w="12700">
            <a:solidFill>
              <a:srgbClr val="004380"/>
            </a:solidFill>
          </a:ln>
          <a:effectLst/>
        </p:spPr>
        <p:style>
          <a:lnRef idx="2">
            <a:schemeClr val="accent1"/>
          </a:lnRef>
          <a:fillRef idx="0">
            <a:schemeClr val="accent1"/>
          </a:fillRef>
          <a:effectRef idx="1">
            <a:schemeClr val="accent1"/>
          </a:effectRef>
          <a:fontRef idx="minor">
            <a:schemeClr val="tx1"/>
          </a:fontRef>
        </p:style>
      </p:cxnSp>
      <p:sp>
        <p:nvSpPr>
          <p:cNvPr id="9" name="Picture Placeholder 5"/>
          <p:cNvSpPr>
            <a:spLocks noGrp="1"/>
          </p:cNvSpPr>
          <p:nvPr>
            <p:ph type="pic" sz="quarter" idx="11"/>
          </p:nvPr>
        </p:nvSpPr>
        <p:spPr>
          <a:xfrm>
            <a:off x="7157421" y="1689100"/>
            <a:ext cx="4288716" cy="4521200"/>
          </a:xfrm>
        </p:spPr>
        <p:txBody>
          <a:bodyPr anchor="ctr">
            <a:normAutofit/>
          </a:bodyPr>
          <a:lstStyle>
            <a:lvl1pPr marL="0" indent="0" algn="ctr">
              <a:buNone/>
              <a:defRPr sz="2133"/>
            </a:lvl1pPr>
          </a:lstStyle>
          <a:p>
            <a:endParaRPr lang="en-GB" dirty="0"/>
          </a:p>
        </p:txBody>
      </p:sp>
    </p:spTree>
    <p:extLst>
      <p:ext uri="{BB962C8B-B14F-4D97-AF65-F5344CB8AC3E}">
        <p14:creationId xmlns:p14="http://schemas.microsoft.com/office/powerpoint/2010/main" val="337308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BFAF24-EE94-E140-BE19-5D006DAF15C4}"/>
              </a:ext>
            </a:extLst>
          </p:cNvPr>
          <p:cNvSpPr>
            <a:spLocks noGrp="1"/>
          </p:cNvSpPr>
          <p:nvPr>
            <p:ph type="title" hasCustomPrompt="1"/>
          </p:nvPr>
        </p:nvSpPr>
        <p:spPr>
          <a:xfrm>
            <a:off x="418649" y="430000"/>
            <a:ext cx="11328851" cy="541552"/>
          </a:xfrm>
          <a:prstGeom prst="rect">
            <a:avLst/>
          </a:prstGeom>
        </p:spPr>
        <p:txBody>
          <a:bodyPr/>
          <a:lstStyle>
            <a:lvl1pPr>
              <a:defRPr sz="4000" b="0" i="0">
                <a:solidFill>
                  <a:srgbClr val="5B2D86"/>
                </a:solidFill>
                <a:latin typeface="PT Sans" panose="020B0503020203020204" pitchFamily="34" charset="77"/>
                <a:ea typeface="Verdana" panose="020B0604030504040204" pitchFamily="34" charset="0"/>
                <a:cs typeface="Verdana" panose="020B0604030504040204" pitchFamily="34" charset="0"/>
              </a:defRPr>
            </a:lvl1pPr>
          </a:lstStyle>
          <a:p>
            <a:r>
              <a:rPr lang="en-US" dirty="0"/>
              <a:t>Your Content Title Goes Here</a:t>
            </a:r>
          </a:p>
        </p:txBody>
      </p:sp>
      <p:sp>
        <p:nvSpPr>
          <p:cNvPr id="7" name="Content Placeholder 10">
            <a:extLst>
              <a:ext uri="{FF2B5EF4-FFF2-40B4-BE49-F238E27FC236}">
                <a16:creationId xmlns:a16="http://schemas.microsoft.com/office/drawing/2014/main" id="{08E11F55-0293-6042-AF51-B363851B5372}"/>
              </a:ext>
            </a:extLst>
          </p:cNvPr>
          <p:cNvSpPr>
            <a:spLocks noGrp="1"/>
          </p:cNvSpPr>
          <p:nvPr>
            <p:ph sz="quarter" idx="10"/>
          </p:nvPr>
        </p:nvSpPr>
        <p:spPr>
          <a:xfrm>
            <a:off x="445001" y="1402590"/>
            <a:ext cx="11303000" cy="5222082"/>
          </a:xfrm>
          <a:prstGeom prst="rect">
            <a:avLst/>
          </a:prstGeom>
        </p:spPr>
        <p:txBody>
          <a:bodyPr/>
          <a:lstStyle>
            <a:lvl1pPr>
              <a:defRPr b="0" i="0">
                <a:solidFill>
                  <a:srgbClr val="5B2D86"/>
                </a:solidFill>
                <a:latin typeface="PT Sans" panose="020B0503020203020204" pitchFamily="34" charset="77"/>
              </a:defRPr>
            </a:lvl1pPr>
            <a:lvl2pPr>
              <a:defRPr b="0" i="0">
                <a:solidFill>
                  <a:srgbClr val="5B2D86"/>
                </a:solidFill>
                <a:latin typeface="PT Sans" panose="020B0503020203020204" pitchFamily="34" charset="77"/>
              </a:defRPr>
            </a:lvl2pPr>
            <a:lvl3pPr>
              <a:defRPr b="0" i="0">
                <a:solidFill>
                  <a:srgbClr val="5B2D86"/>
                </a:solidFill>
                <a:latin typeface="PT Sans" panose="020B0503020203020204" pitchFamily="34" charset="77"/>
              </a:defRPr>
            </a:lvl3pPr>
            <a:lvl4pPr>
              <a:defRPr b="0" i="0">
                <a:solidFill>
                  <a:srgbClr val="5B2D86"/>
                </a:solidFill>
                <a:latin typeface="PT Sans" panose="020B0503020203020204" pitchFamily="34" charset="77"/>
              </a:defRPr>
            </a:lvl4pPr>
            <a:lvl5pPr>
              <a:defRPr b="0" i="0">
                <a:solidFill>
                  <a:srgbClr val="5B2D86"/>
                </a:solidFill>
                <a:latin typeface="PT Sans" panose="020B05030202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F6D7796F-7224-3C40-B611-771AD71D5E5D}"/>
              </a:ext>
            </a:extLst>
          </p:cNvPr>
          <p:cNvPicPr>
            <a:picLocks noChangeAspect="1"/>
          </p:cNvPicPr>
          <p:nvPr userDrawn="1"/>
        </p:nvPicPr>
        <p:blipFill>
          <a:blip r:embed="rId2">
            <a:alphaModFix amt="5000"/>
          </a:blip>
          <a:stretch>
            <a:fillRect/>
          </a:stretch>
        </p:blipFill>
        <p:spPr>
          <a:xfrm>
            <a:off x="7397161" y="0"/>
            <a:ext cx="3495978" cy="6930623"/>
          </a:xfrm>
          <a:prstGeom prst="rect">
            <a:avLst/>
          </a:prstGeom>
          <a:noFill/>
        </p:spPr>
      </p:pic>
      <p:pic>
        <p:nvPicPr>
          <p:cNvPr id="12" name="Picture 11">
            <a:extLst>
              <a:ext uri="{FF2B5EF4-FFF2-40B4-BE49-F238E27FC236}">
                <a16:creationId xmlns:a16="http://schemas.microsoft.com/office/drawing/2014/main" id="{932E7279-C651-CE4E-82F7-932C290817D8}"/>
              </a:ext>
            </a:extLst>
          </p:cNvPr>
          <p:cNvPicPr>
            <a:picLocks noChangeAspect="1"/>
          </p:cNvPicPr>
          <p:nvPr userDrawn="1"/>
        </p:nvPicPr>
        <p:blipFill rotWithShape="1">
          <a:blip r:embed="rId3" cstate="screen">
            <a:alphaModFix amt="5000"/>
            <a:extLst>
              <a:ext uri="{28A0092B-C50C-407E-A947-70E740481C1C}">
                <a14:useLocalDpi xmlns:a14="http://schemas.microsoft.com/office/drawing/2010/main"/>
              </a:ext>
            </a:extLst>
          </a:blip>
          <a:srcRect r="20436"/>
          <a:stretch/>
        </p:blipFill>
        <p:spPr>
          <a:xfrm>
            <a:off x="0" y="5654356"/>
            <a:ext cx="7835900" cy="537626"/>
          </a:xfrm>
          <a:prstGeom prst="rect">
            <a:avLst/>
          </a:prstGeom>
        </p:spPr>
      </p:pic>
    </p:spTree>
    <p:extLst>
      <p:ext uri="{BB962C8B-B14F-4D97-AF65-F5344CB8AC3E}">
        <p14:creationId xmlns:p14="http://schemas.microsoft.com/office/powerpoint/2010/main" val="33742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alphaModFix amt="6000"/>
            <a:lum/>
            <a:extLst>
              <a:ext uri="{28A0092B-C50C-407E-A947-70E740481C1C}">
                <a14:useLocalDpi xmlns:a14="http://schemas.microsoft.com/office/drawing/2010/main"/>
              </a:ext>
            </a:extLst>
          </a:blip>
          <a:srcRect/>
          <a:stretch>
            <a:fillRect t="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55EF68-26F9-49A5-87B4-3525772E6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5B00ED-D915-4650-B3B8-C75A939F0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117BBE-DCF9-4140-AC23-799930902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B99E0-3DDE-44F9-87AA-3503935BE696}" type="datetimeFigureOut">
              <a:rPr lang="en-GB" smtClean="0"/>
              <a:t>14/10/2022</a:t>
            </a:fld>
            <a:endParaRPr lang="en-GB"/>
          </a:p>
        </p:txBody>
      </p:sp>
      <p:sp>
        <p:nvSpPr>
          <p:cNvPr id="5" name="Footer Placeholder 4">
            <a:extLst>
              <a:ext uri="{FF2B5EF4-FFF2-40B4-BE49-F238E27FC236}">
                <a16:creationId xmlns:a16="http://schemas.microsoft.com/office/drawing/2014/main" id="{A301F079-FBF4-4EB6-B763-B016EDCBC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148ACB-DCD7-4EBB-BA17-380864CB9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89192-6716-4EAD-90FA-A08BDEC17083}" type="slidenum">
              <a:rPr lang="en-GB" smtClean="0"/>
              <a:t>‹#›</a:t>
            </a:fld>
            <a:endParaRPr lang="en-GB"/>
          </a:p>
        </p:txBody>
      </p:sp>
    </p:spTree>
    <p:extLst>
      <p:ext uri="{BB962C8B-B14F-4D97-AF65-F5344CB8AC3E}">
        <p14:creationId xmlns:p14="http://schemas.microsoft.com/office/powerpoint/2010/main" val="3672055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55.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2.pn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2.xml"/><Relationship Id="rId4" Type="http://schemas.openxmlformats.org/officeDocument/2006/relationships/image" Target="../media/image77.tiff"/></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jpeg"/><Relationship Id="rId5" Type="http://schemas.microsoft.com/office/2007/relationships/hdphoto" Target="../media/hdphoto1.wdp"/><Relationship Id="rId10" Type="http://schemas.openxmlformats.org/officeDocument/2006/relationships/image" Target="../media/image36.png"/><Relationship Id="rId4" Type="http://schemas.openxmlformats.org/officeDocument/2006/relationships/image" Target="../media/image84.png"/><Relationship Id="rId9" Type="http://schemas.openxmlformats.org/officeDocument/2006/relationships/image" Target="../media/image88.jpe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gatesheadopa.org.uk/news/sroi/" TargetMode="External"/><Relationship Id="rId2" Type="http://schemas.openxmlformats.org/officeDocument/2006/relationships/image" Target="../media/image92.tiff"/><Relationship Id="rId1" Type="http://schemas.openxmlformats.org/officeDocument/2006/relationships/slideLayout" Target="../slideLayouts/slideLayout2.xml"/><Relationship Id="rId5" Type="http://schemas.openxmlformats.org/officeDocument/2006/relationships/hyperlink" Target="http://www.ukactive.com/stream.asp?stream=true&amp;eid=9333&amp;node=733&amp;checksum=7828DF5A0C894287854E4AA7F147C9DE" TargetMode="External"/><Relationship Id="rId4" Type="http://schemas.openxmlformats.org/officeDocument/2006/relationships/image" Target="../media/image93.tiff"/></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enti.co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3.jpeg"/></Relationships>
</file>

<file path=ppt/slides/_rels/slide6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4.png"/><Relationship Id="rId7"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10" Type="http://schemas.openxmlformats.org/officeDocument/2006/relationships/image" Target="../media/image101.png"/><Relationship Id="rId4" Type="http://schemas.openxmlformats.org/officeDocument/2006/relationships/image" Target="../media/image49.jpeg"/><Relationship Id="rId9"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3" Type="http://schemas.openxmlformats.org/officeDocument/2006/relationships/hyperlink" Target="mailto:info@laterlifetraining.co.uk" TargetMode="External"/><Relationship Id="rId2" Type="http://schemas.openxmlformats.org/officeDocument/2006/relationships/hyperlink" Target="https://www.facebook.com/groups/laterlifetrainingprofessionals"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6.jpeg"/><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81.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tiff"/><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hyperlink" Target="https://bit.ly/36nGGb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bgs.org.uk/resources/deconditioning-information-for-providers-of-services-for-older-people-and-the-public" TargetMode="External"/><Relationship Id="rId7"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86.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149.tiff"/><Relationship Id="rId1" Type="http://schemas.openxmlformats.org/officeDocument/2006/relationships/slideLayout" Target="../slideLayouts/slideLayout2.xml"/><Relationship Id="rId6" Type="http://schemas.openxmlformats.org/officeDocument/2006/relationships/image" Target="../media/image153.tiff"/><Relationship Id="rId5" Type="http://schemas.openxmlformats.org/officeDocument/2006/relationships/image" Target="../media/image152.jpeg"/><Relationship Id="rId4" Type="http://schemas.openxmlformats.org/officeDocument/2006/relationships/image" Target="../media/image151.tiff"/></Relationships>
</file>

<file path=ppt/slides/_rels/slide87.xml.rels><?xml version="1.0" encoding="UTF-8" standalone="yes"?>
<Relationships xmlns="http://schemas.openxmlformats.org/package/2006/relationships"><Relationship Id="rId3" Type="http://schemas.openxmlformats.org/officeDocument/2006/relationships/hyperlink" Target="https://ageing-better.org.uk/sites/default/files/2021-03/Raising-the-bar-on-strength-and-balance-full-report.pdf"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54.png"/></Relationships>
</file>

<file path=ppt/slides/_rels/slide8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hyperlink" Target="mailto:Info@laterlifetraining.co.uk"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hyperlink" Target="mailto:Agile.fallsofficer@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menti.co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E621B-9024-488E-BC27-3D515B59225F}"/>
              </a:ext>
            </a:extLst>
          </p:cNvPr>
          <p:cNvSpPr>
            <a:spLocks noGrp="1"/>
          </p:cNvSpPr>
          <p:nvPr>
            <p:ph type="title"/>
          </p:nvPr>
        </p:nvSpPr>
        <p:spPr>
          <a:xfrm>
            <a:off x="1285947" y="807169"/>
            <a:ext cx="9271097" cy="3287753"/>
          </a:xfrm>
        </p:spPr>
        <p:txBody>
          <a:bodyPr>
            <a:normAutofit/>
          </a:bodyPr>
          <a:lstStyle/>
          <a:p>
            <a:pPr algn="ctr">
              <a:lnSpc>
                <a:spcPct val="114000"/>
              </a:lnSpc>
            </a:pPr>
            <a:r>
              <a:rPr lang="en-GB" sz="3200" b="1" dirty="0">
                <a:latin typeface="Franklin Gothic Book" panose="020B0503020102020204" pitchFamily="34" charset="0"/>
                <a:cs typeface="Calibri" panose="020F0502020204030204" pitchFamily="34" charset="0"/>
              </a:rPr>
              <a:t>Transitions between therapy and community exercise: </a:t>
            </a:r>
            <a:br>
              <a:rPr lang="en-GB" sz="3200" b="1" dirty="0">
                <a:latin typeface="Franklin Gothic Book" panose="020B0503020102020204" pitchFamily="34" charset="0"/>
                <a:cs typeface="Calibri" panose="020F0502020204030204" pitchFamily="34" charset="0"/>
              </a:rPr>
            </a:br>
            <a:r>
              <a:rPr lang="en-GB" sz="3200" b="1" i="1" dirty="0">
                <a:solidFill>
                  <a:schemeClr val="bg1">
                    <a:lumMod val="50000"/>
                  </a:schemeClr>
                </a:solidFill>
                <a:latin typeface="Franklin Gothic Book" panose="020B0503020102020204" pitchFamily="34" charset="0"/>
                <a:cs typeface="Calibri" panose="020F0502020204030204" pitchFamily="34" charset="0"/>
              </a:rPr>
              <a:t>Falls prevention cross sector working</a:t>
            </a:r>
            <a:br>
              <a:rPr lang="en-GB" sz="3200" b="1" dirty="0">
                <a:latin typeface="Franklin Gothic Book" panose="020B0503020102020204" pitchFamily="34" charset="0"/>
                <a:cs typeface="Calibri" panose="020F0502020204030204" pitchFamily="34" charset="0"/>
              </a:rPr>
            </a:br>
            <a:endParaRPr lang="en-GB" sz="2400"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234" y="-116376"/>
            <a:ext cx="2003479" cy="1467068"/>
          </a:xfrm>
          <a:prstGeom prst="rect">
            <a:avLst/>
          </a:prstGeom>
        </p:spPr>
      </p:pic>
      <p:pic>
        <p:nvPicPr>
          <p:cNvPr id="11" name="Picture 10" descr="Text, whiteboard&#10;&#10;Description automatically generated">
            <a:extLst>
              <a:ext uri="{FF2B5EF4-FFF2-40B4-BE49-F238E27FC236}">
                <a16:creationId xmlns:a16="http://schemas.microsoft.com/office/drawing/2014/main" id="{A79EE4CF-2E73-52DC-8FD2-C28C999D69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6146" y="4253850"/>
            <a:ext cx="3027871" cy="2604149"/>
          </a:xfrm>
          <a:prstGeom prst="rect">
            <a:avLst/>
          </a:prstGeom>
        </p:spPr>
      </p:pic>
      <p:pic>
        <p:nvPicPr>
          <p:cNvPr id="5" name="Picture 2" descr="http://t0.gstatic.com/images?q=tbn:ANd9GcR_pk5iULsGUbjMy0nrAK2fx3R_1uJN3yoSLGCG9HKSQjq55LCTe9I9zUvv">
            <a:extLst>
              <a:ext uri="{FF2B5EF4-FFF2-40B4-BE49-F238E27FC236}">
                <a16:creationId xmlns:a16="http://schemas.microsoft.com/office/drawing/2014/main" id="{6EA2D2ED-17E7-F26E-C26E-8B3D0C3E97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65429" y="4253850"/>
            <a:ext cx="2983230" cy="238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5FDBD78-4796-E322-E579-B1280FFA2A7F}"/>
              </a:ext>
            </a:extLst>
          </p:cNvPr>
          <p:cNvSpPr txBox="1"/>
          <p:nvPr/>
        </p:nvSpPr>
        <p:spPr>
          <a:xfrm>
            <a:off x="388234" y="3837344"/>
            <a:ext cx="4929809" cy="2677656"/>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009999"/>
                </a:solidFill>
                <a:latin typeface="Franklin Gothic Book" panose="020B0503020102020204" pitchFamily="34" charset="0"/>
                <a:cs typeface="Calibri" panose="020F0502020204030204" pitchFamily="34" charset="0"/>
              </a:rPr>
              <a:t>Not all strength and balance programmes reduce falls</a:t>
            </a:r>
          </a:p>
          <a:p>
            <a:pPr marL="285750" indent="-285750">
              <a:buFont typeface="Arial" panose="020B0604020202020204" pitchFamily="34" charset="0"/>
              <a:buChar char="•"/>
            </a:pPr>
            <a:r>
              <a:rPr lang="en-GB" sz="2400" b="1" dirty="0">
                <a:solidFill>
                  <a:srgbClr val="009999"/>
                </a:solidFill>
                <a:latin typeface="Franklin Gothic Book" panose="020B0503020102020204" pitchFamily="34" charset="0"/>
                <a:cs typeface="Calibri" panose="020F0502020204030204" pitchFamily="34" charset="0"/>
              </a:rPr>
              <a:t>Dose, strength progression and balance challenge matter</a:t>
            </a:r>
          </a:p>
          <a:p>
            <a:pPr marL="285750" indent="-285750">
              <a:buFont typeface="Arial" panose="020B0604020202020204" pitchFamily="34" charset="0"/>
              <a:buChar char="•"/>
            </a:pPr>
            <a:r>
              <a:rPr lang="en-GB" sz="2400" b="1" dirty="0">
                <a:solidFill>
                  <a:srgbClr val="009999"/>
                </a:solidFill>
                <a:latin typeface="Franklin Gothic Book" panose="020B0503020102020204" pitchFamily="34" charset="0"/>
                <a:cs typeface="Calibri" panose="020F0502020204030204" pitchFamily="34" charset="0"/>
              </a:rPr>
              <a:t>Recommendation/referral makes a difference to uptake and adherence</a:t>
            </a:r>
            <a:endParaRPr lang="en-GB" sz="2400" dirty="0"/>
          </a:p>
        </p:txBody>
      </p:sp>
    </p:spTree>
    <p:extLst>
      <p:ext uri="{BB962C8B-B14F-4D97-AF65-F5344CB8AC3E}">
        <p14:creationId xmlns:p14="http://schemas.microsoft.com/office/powerpoint/2010/main" val="3686891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642185-BB46-2F31-9D6F-9E380FCCDA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4084" y="440870"/>
            <a:ext cx="10229854" cy="5894616"/>
          </a:xfrm>
        </p:spPr>
      </p:pic>
    </p:spTree>
    <p:extLst>
      <p:ext uri="{BB962C8B-B14F-4D97-AF65-F5344CB8AC3E}">
        <p14:creationId xmlns:p14="http://schemas.microsoft.com/office/powerpoint/2010/main" val="2647636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50F-3B0F-BF20-D5E3-8CADDBEFCC8C}"/>
              </a:ext>
            </a:extLst>
          </p:cNvPr>
          <p:cNvSpPr>
            <a:spLocks noGrp="1"/>
          </p:cNvSpPr>
          <p:nvPr>
            <p:ph type="title"/>
          </p:nvPr>
        </p:nvSpPr>
        <p:spPr/>
        <p:txBody>
          <a:bodyPr>
            <a:normAutofit/>
          </a:bodyPr>
          <a:lstStyle/>
          <a:p>
            <a:r>
              <a:rPr lang="en-US" dirty="0"/>
              <a:t>Update on Falls Prevention Evidence and Policy</a:t>
            </a:r>
          </a:p>
        </p:txBody>
      </p:sp>
      <p:pic>
        <p:nvPicPr>
          <p:cNvPr id="4" name="Picture 3">
            <a:extLst>
              <a:ext uri="{FF2B5EF4-FFF2-40B4-BE49-F238E27FC236}">
                <a16:creationId xmlns:a16="http://schemas.microsoft.com/office/drawing/2014/main" id="{74C87E71-1988-6020-CBC4-AAF82979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301679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B466C-DF70-3FCD-8F58-088AC150E55A}"/>
              </a:ext>
            </a:extLst>
          </p:cNvPr>
          <p:cNvSpPr>
            <a:spLocks noGrp="1"/>
          </p:cNvSpPr>
          <p:nvPr>
            <p:ph type="title"/>
          </p:nvPr>
        </p:nvSpPr>
        <p:spPr/>
        <p:txBody>
          <a:bodyPr/>
          <a:lstStyle/>
          <a:p>
            <a:r>
              <a:rPr lang="en-GB" dirty="0">
                <a:solidFill>
                  <a:srgbClr val="0070C0"/>
                </a:solidFill>
                <a:latin typeface="Arial" panose="020B0604020202020204" pitchFamily="34" charset="0"/>
                <a:cs typeface="Arial" panose="020B0604020202020204" pitchFamily="34" charset="0"/>
              </a:rPr>
              <a:t>The NFPCG and Falls and Fractures Prevention in the NHS Long term Plan</a:t>
            </a:r>
            <a:endParaRPr lang="en-GB" dirty="0">
              <a:solidFill>
                <a:srgbClr val="0070C0"/>
              </a:solidFill>
            </a:endParaRPr>
          </a:p>
        </p:txBody>
      </p:sp>
      <p:sp>
        <p:nvSpPr>
          <p:cNvPr id="3" name="Content Placeholder 2">
            <a:extLst>
              <a:ext uri="{FF2B5EF4-FFF2-40B4-BE49-F238E27FC236}">
                <a16:creationId xmlns:a16="http://schemas.microsoft.com/office/drawing/2014/main" id="{4083F915-B3FE-5562-574B-E908B834881D}"/>
              </a:ext>
            </a:extLst>
          </p:cNvPr>
          <p:cNvSpPr>
            <a:spLocks noGrp="1"/>
          </p:cNvSpPr>
          <p:nvPr>
            <p:ph idx="1"/>
          </p:nvPr>
        </p:nvSpPr>
        <p:spPr/>
        <p:txBody>
          <a:bodyPr/>
          <a:lstStyle/>
          <a:p>
            <a:r>
              <a:rPr lang="en-GB" sz="2800" i="1" dirty="0">
                <a:latin typeface="Arial" panose="020B0604020202020204" pitchFamily="34" charset="0"/>
                <a:cs typeface="Arial" panose="020B0604020202020204" pitchFamily="34" charset="0"/>
              </a:rPr>
              <a:t>Section 1.17, P.17 'Extending independence as we age requires a targeted and personalised approach'…'Falls prevention schemes, including exercise classes and strength and balance training, can significantly reduce the likelihood of falls and are cost effective in reducing admissions to hospital'; </a:t>
            </a:r>
          </a:p>
          <a:p>
            <a:pPr marL="0" indent="0">
              <a:buNone/>
            </a:pPr>
            <a:endParaRPr lang="en-GB" sz="2800" i="1" dirty="0">
              <a:latin typeface="Arial" panose="020B0604020202020204" pitchFamily="34" charset="0"/>
              <a:cs typeface="Arial" panose="020B0604020202020204" pitchFamily="34" charset="0"/>
            </a:endParaRPr>
          </a:p>
          <a:p>
            <a:r>
              <a:rPr lang="en-GB" sz="2800" i="1" dirty="0">
                <a:latin typeface="Arial" panose="020B0604020202020204" pitchFamily="34" charset="0"/>
                <a:cs typeface="Arial" panose="020B0604020202020204" pitchFamily="34" charset="0"/>
              </a:rPr>
              <a:t>Section 6.17 ix, P.108. 'We will work on falls and fracture prevention, where we know that a 50% improvement in the delivery of evidence-based care could deliver £100 million in savings.'</a:t>
            </a:r>
          </a:p>
          <a:p>
            <a:endParaRPr lang="en-GB" dirty="0"/>
          </a:p>
        </p:txBody>
      </p:sp>
      <p:pic>
        <p:nvPicPr>
          <p:cNvPr id="5" name="Picture 4">
            <a:extLst>
              <a:ext uri="{FF2B5EF4-FFF2-40B4-BE49-F238E27FC236}">
                <a16:creationId xmlns:a16="http://schemas.microsoft.com/office/drawing/2014/main" id="{E10BB5A9-7E8E-30F9-EAEB-0697958643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2669233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C322-9FE4-EC48-AB72-D5F2A98EA275}"/>
              </a:ext>
            </a:extLst>
          </p:cNvPr>
          <p:cNvSpPr>
            <a:spLocks noGrp="1"/>
          </p:cNvSpPr>
          <p:nvPr>
            <p:ph type="title"/>
          </p:nvPr>
        </p:nvSpPr>
        <p:spPr>
          <a:xfrm>
            <a:off x="258417" y="365127"/>
            <a:ext cx="10230165" cy="887477"/>
          </a:xfrm>
        </p:spPr>
        <p:txBody>
          <a:bodyPr>
            <a:normAutofit/>
          </a:bodyPr>
          <a:lstStyle/>
          <a:p>
            <a:r>
              <a:rPr lang="en-US" dirty="0"/>
              <a:t>Cost</a:t>
            </a:r>
            <a:r>
              <a:rPr lang="en-US" b="1" dirty="0">
                <a:solidFill>
                  <a:srgbClr val="7030A0"/>
                </a:solidFill>
                <a:latin typeface="+mn-lt"/>
                <a:ea typeface="+mn-ea"/>
                <a:cs typeface="+mn-cs"/>
              </a:rPr>
              <a:t> </a:t>
            </a:r>
            <a:r>
              <a:rPr lang="en-US" dirty="0"/>
              <a:t>effectiveness</a:t>
            </a:r>
          </a:p>
        </p:txBody>
      </p:sp>
      <p:sp>
        <p:nvSpPr>
          <p:cNvPr id="3" name="Content Placeholder 2">
            <a:extLst>
              <a:ext uri="{FF2B5EF4-FFF2-40B4-BE49-F238E27FC236}">
                <a16:creationId xmlns:a16="http://schemas.microsoft.com/office/drawing/2014/main" id="{ABC69BC5-EDD7-A04B-8BEC-5EAC7AB34A8C}"/>
              </a:ext>
            </a:extLst>
          </p:cNvPr>
          <p:cNvSpPr>
            <a:spLocks noGrp="1"/>
          </p:cNvSpPr>
          <p:nvPr>
            <p:ph idx="1"/>
          </p:nvPr>
        </p:nvSpPr>
        <p:spPr>
          <a:xfrm>
            <a:off x="258417" y="1333233"/>
            <a:ext cx="7566175" cy="4824152"/>
          </a:xfrm>
        </p:spPr>
        <p:txBody>
          <a:bodyPr>
            <a:normAutofit/>
          </a:bodyPr>
          <a:lstStyle/>
          <a:p>
            <a:pPr marL="0" indent="0">
              <a:buNone/>
            </a:pPr>
            <a:r>
              <a:rPr lang="en-US" dirty="0">
                <a:solidFill>
                  <a:schemeClr val="accent2">
                    <a:lumMod val="75000"/>
                  </a:schemeClr>
                </a:solidFill>
                <a:latin typeface="+mj-lt"/>
              </a:rPr>
              <a:t>Return on Investment</a:t>
            </a:r>
          </a:p>
          <a:p>
            <a:r>
              <a:rPr lang="en-US" dirty="0">
                <a:latin typeface="+mj-lt"/>
              </a:rPr>
              <a:t>Exercise programmes (50 </a:t>
            </a:r>
            <a:r>
              <a:rPr lang="en-US" dirty="0" err="1">
                <a:latin typeface="+mj-lt"/>
              </a:rPr>
              <a:t>hrs</a:t>
            </a:r>
            <a:r>
              <a:rPr lang="en-US" dirty="0">
                <a:latin typeface="+mj-lt"/>
              </a:rPr>
              <a:t>+ &gt; 6 </a:t>
            </a:r>
            <a:r>
              <a:rPr lang="en-US" dirty="0" err="1">
                <a:latin typeface="+mj-lt"/>
              </a:rPr>
              <a:t>mths</a:t>
            </a:r>
            <a:r>
              <a:rPr lang="en-US" dirty="0">
                <a:latin typeface="+mj-lt"/>
              </a:rPr>
              <a:t>, 3 x p/w)</a:t>
            </a:r>
          </a:p>
          <a:p>
            <a:pPr lvl="1"/>
            <a:r>
              <a:rPr lang="en-US" dirty="0">
                <a:latin typeface="+mj-lt"/>
              </a:rPr>
              <a:t>Falls Management Exercise (FaME/Postural Stability Instructor PSI Led)</a:t>
            </a:r>
          </a:p>
          <a:p>
            <a:pPr lvl="1"/>
            <a:r>
              <a:rPr lang="en-US" dirty="0">
                <a:latin typeface="+mj-lt"/>
              </a:rPr>
              <a:t>Otago Exercise Programme (OEP) </a:t>
            </a:r>
          </a:p>
          <a:p>
            <a:pPr lvl="1"/>
            <a:r>
              <a:rPr lang="en-US" dirty="0">
                <a:latin typeface="+mj-lt"/>
              </a:rPr>
              <a:t>Tai Chi</a:t>
            </a:r>
          </a:p>
          <a:p>
            <a:pPr lvl="1"/>
            <a:endParaRPr lang="en-US" dirty="0">
              <a:latin typeface="+mj-lt"/>
            </a:endParaRPr>
          </a:p>
          <a:p>
            <a:pPr lvl="1"/>
            <a:endParaRPr lang="en-US" dirty="0">
              <a:latin typeface="+mj-lt"/>
            </a:endParaRPr>
          </a:p>
          <a:p>
            <a:pPr marL="19050" lvl="1" indent="0">
              <a:buNone/>
            </a:pPr>
            <a:r>
              <a:rPr lang="en-US" sz="2800" dirty="0">
                <a:solidFill>
                  <a:schemeClr val="accent2">
                    <a:lumMod val="75000"/>
                  </a:schemeClr>
                </a:solidFill>
                <a:latin typeface="+mj-lt"/>
              </a:rPr>
              <a:t>Fidelity to original effective components (dose, frequency, intensity, challenge, resistance, right population) </a:t>
            </a:r>
          </a:p>
          <a:p>
            <a:pPr lvl="2"/>
            <a:endParaRPr lang="en-US" dirty="0">
              <a:latin typeface="+mj-lt"/>
            </a:endParaRPr>
          </a:p>
        </p:txBody>
      </p:sp>
      <p:sp>
        <p:nvSpPr>
          <p:cNvPr id="9" name="TextBox 8">
            <a:extLst>
              <a:ext uri="{FF2B5EF4-FFF2-40B4-BE49-F238E27FC236}">
                <a16:creationId xmlns:a16="http://schemas.microsoft.com/office/drawing/2014/main" id="{B103051E-66A7-544E-9033-607AA405C706}"/>
              </a:ext>
            </a:extLst>
          </p:cNvPr>
          <p:cNvSpPr txBox="1"/>
          <p:nvPr/>
        </p:nvSpPr>
        <p:spPr>
          <a:xfrm>
            <a:off x="7137912" y="6334780"/>
            <a:ext cx="5054088" cy="584775"/>
          </a:xfrm>
          <a:prstGeom prst="rect">
            <a:avLst/>
          </a:prstGeom>
          <a:noFill/>
        </p:spPr>
        <p:txBody>
          <a:bodyPr wrap="square" rtlCol="0">
            <a:spAutoFit/>
          </a:bodyPr>
          <a:lstStyle/>
          <a:p>
            <a:r>
              <a:rPr lang="en-US" sz="1600" i="1" dirty="0">
                <a:solidFill>
                  <a:schemeClr val="bg1">
                    <a:lumMod val="50000"/>
                  </a:schemeClr>
                </a:solidFill>
              </a:rPr>
              <a:t>https://</a:t>
            </a:r>
            <a:r>
              <a:rPr lang="en-US" sz="1600" i="1" dirty="0" err="1">
                <a:solidFill>
                  <a:schemeClr val="bg1">
                    <a:lumMod val="50000"/>
                  </a:schemeClr>
                </a:solidFill>
              </a:rPr>
              <a:t>www.gov.uk</a:t>
            </a:r>
            <a:r>
              <a:rPr lang="en-US" sz="1600" i="1" dirty="0">
                <a:solidFill>
                  <a:schemeClr val="bg1">
                    <a:lumMod val="50000"/>
                  </a:schemeClr>
                </a:solidFill>
              </a:rPr>
              <a:t>/government/publications/falls-prevention-cost-effective-commissioning</a:t>
            </a:r>
          </a:p>
        </p:txBody>
      </p:sp>
      <p:sp>
        <p:nvSpPr>
          <p:cNvPr id="12" name="Rectangle 11">
            <a:extLst>
              <a:ext uri="{FF2B5EF4-FFF2-40B4-BE49-F238E27FC236}">
                <a16:creationId xmlns:a16="http://schemas.microsoft.com/office/drawing/2014/main" id="{1F300F96-9E01-7E47-B327-4ECF7A457DBA}"/>
              </a:ext>
            </a:extLst>
          </p:cNvPr>
          <p:cNvSpPr/>
          <p:nvPr/>
        </p:nvSpPr>
        <p:spPr>
          <a:xfrm>
            <a:off x="0" y="536710"/>
            <a:ext cx="77127" cy="655983"/>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b1.tif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34204" y="0"/>
            <a:ext cx="4168258" cy="2673055"/>
          </a:xfrm>
          <a:prstGeom prst="rect">
            <a:avLst/>
          </a:prstGeom>
        </p:spPr>
      </p:pic>
      <p:pic>
        <p:nvPicPr>
          <p:cNvPr id="6" name="Picture 5" descr="grab3.tiff"/>
          <p:cNvPicPr>
            <a:picLocks noChangeAspect="1"/>
          </p:cNvPicPr>
          <p:nvPr/>
        </p:nvPicPr>
        <p:blipFill>
          <a:blip r:embed="rId3">
            <a:extLst>
              <a:ext uri="{28A0092B-C50C-407E-A947-70E740481C1C}">
                <a14:useLocalDpi xmlns:a14="http://schemas.microsoft.com/office/drawing/2010/main"/>
              </a:ext>
            </a:extLst>
          </a:blip>
          <a:stretch>
            <a:fillRect/>
          </a:stretch>
        </p:blipFill>
        <p:spPr>
          <a:xfrm rot="289607">
            <a:off x="7733999" y="2716132"/>
            <a:ext cx="4069301" cy="3604238"/>
          </a:xfrm>
          <a:prstGeom prst="rect">
            <a:avLst/>
          </a:prstGeom>
        </p:spPr>
      </p:pic>
    </p:spTree>
    <p:extLst>
      <p:ext uri="{BB962C8B-B14F-4D97-AF65-F5344CB8AC3E}">
        <p14:creationId xmlns:p14="http://schemas.microsoft.com/office/powerpoint/2010/main" val="1711671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D1A74-155E-1CE5-88D8-8433114C89F8}"/>
              </a:ext>
            </a:extLst>
          </p:cNvPr>
          <p:cNvPicPr>
            <a:picLocks noChangeAspect="1"/>
          </p:cNvPicPr>
          <p:nvPr/>
        </p:nvPicPr>
        <p:blipFill>
          <a:blip r:embed="rId3"/>
          <a:stretch>
            <a:fillRect/>
          </a:stretch>
        </p:blipFill>
        <p:spPr>
          <a:xfrm>
            <a:off x="4108361" y="126803"/>
            <a:ext cx="8083639" cy="6446446"/>
          </a:xfrm>
          <a:prstGeom prst="rect">
            <a:avLst/>
          </a:prstGeom>
        </p:spPr>
      </p:pic>
      <p:sp>
        <p:nvSpPr>
          <p:cNvPr id="6" name="TextBox 5">
            <a:extLst>
              <a:ext uri="{FF2B5EF4-FFF2-40B4-BE49-F238E27FC236}">
                <a16:creationId xmlns:a16="http://schemas.microsoft.com/office/drawing/2014/main" id="{46CC2557-98F0-95C0-146B-EC6E04AC3F19}"/>
              </a:ext>
            </a:extLst>
          </p:cNvPr>
          <p:cNvSpPr txBox="1"/>
          <p:nvPr/>
        </p:nvSpPr>
        <p:spPr>
          <a:xfrm>
            <a:off x="325483" y="6322423"/>
            <a:ext cx="4142014"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4" name="Picture 3">
            <a:extLst>
              <a:ext uri="{FF2B5EF4-FFF2-40B4-BE49-F238E27FC236}">
                <a16:creationId xmlns:a16="http://schemas.microsoft.com/office/drawing/2014/main" id="{D4CC4F4E-D5D7-169B-AB47-E496029293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483" y="284751"/>
            <a:ext cx="4102463" cy="2888134"/>
          </a:xfrm>
          <a:prstGeom prst="rect">
            <a:avLst/>
          </a:prstGeom>
          <a:ln>
            <a:solidFill>
              <a:schemeClr val="tx1"/>
            </a:solidFill>
          </a:ln>
        </p:spPr>
      </p:pic>
      <p:sp>
        <p:nvSpPr>
          <p:cNvPr id="2" name="TextBox 1">
            <a:extLst>
              <a:ext uri="{FF2B5EF4-FFF2-40B4-BE49-F238E27FC236}">
                <a16:creationId xmlns:a16="http://schemas.microsoft.com/office/drawing/2014/main" id="{383467F7-5BFF-770D-9720-5DE567D47A91}"/>
              </a:ext>
            </a:extLst>
          </p:cNvPr>
          <p:cNvSpPr txBox="1"/>
          <p:nvPr/>
        </p:nvSpPr>
        <p:spPr>
          <a:xfrm>
            <a:off x="325483" y="3540034"/>
            <a:ext cx="3292928" cy="1200329"/>
          </a:xfrm>
          <a:prstGeom prst="rect">
            <a:avLst/>
          </a:prstGeom>
          <a:noFill/>
        </p:spPr>
        <p:txBody>
          <a:bodyPr wrap="square" rtlCol="0">
            <a:spAutoFit/>
          </a:bodyPr>
          <a:lstStyle/>
          <a:p>
            <a:r>
              <a:rPr lang="en-US" dirty="0"/>
              <a:t>Fall in past 12 months?</a:t>
            </a:r>
          </a:p>
          <a:p>
            <a:r>
              <a:rPr lang="en-US" dirty="0"/>
              <a:t>Fall severity?</a:t>
            </a:r>
          </a:p>
          <a:p>
            <a:r>
              <a:rPr lang="en-US" dirty="0"/>
              <a:t>Gait/balance impaired?</a:t>
            </a:r>
          </a:p>
          <a:p>
            <a:endParaRPr lang="en-US" dirty="0"/>
          </a:p>
        </p:txBody>
      </p:sp>
    </p:spTree>
    <p:extLst>
      <p:ext uri="{BB962C8B-B14F-4D97-AF65-F5344CB8AC3E}">
        <p14:creationId xmlns:p14="http://schemas.microsoft.com/office/powerpoint/2010/main" val="180971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CC4F4E-D5D7-169B-AB47-E49602929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748" y="284752"/>
            <a:ext cx="4102463" cy="2888134"/>
          </a:xfrm>
          <a:prstGeom prst="rect">
            <a:avLst/>
          </a:prstGeom>
          <a:ln>
            <a:solidFill>
              <a:schemeClr val="tx1"/>
            </a:solidFill>
          </a:ln>
        </p:spPr>
      </p:pic>
      <p:pic>
        <p:nvPicPr>
          <p:cNvPr id="5" name="Picture 4">
            <a:extLst>
              <a:ext uri="{FF2B5EF4-FFF2-40B4-BE49-F238E27FC236}">
                <a16:creationId xmlns:a16="http://schemas.microsoft.com/office/drawing/2014/main" id="{B9ED1A74-155E-1CE5-88D8-8433114C89F8}"/>
              </a:ext>
            </a:extLst>
          </p:cNvPr>
          <p:cNvPicPr>
            <a:picLocks noChangeAspect="1"/>
          </p:cNvPicPr>
          <p:nvPr/>
        </p:nvPicPr>
        <p:blipFill>
          <a:blip r:embed="rId4"/>
          <a:stretch>
            <a:fillRect/>
          </a:stretch>
        </p:blipFill>
        <p:spPr>
          <a:xfrm>
            <a:off x="4407211" y="365125"/>
            <a:ext cx="7784789" cy="6208123"/>
          </a:xfrm>
          <a:prstGeom prst="rect">
            <a:avLst/>
          </a:prstGeom>
        </p:spPr>
      </p:pic>
      <p:sp>
        <p:nvSpPr>
          <p:cNvPr id="6" name="TextBox 5">
            <a:extLst>
              <a:ext uri="{FF2B5EF4-FFF2-40B4-BE49-F238E27FC236}">
                <a16:creationId xmlns:a16="http://schemas.microsoft.com/office/drawing/2014/main" id="{46CC2557-98F0-95C0-146B-EC6E04AC3F19}"/>
              </a:ext>
            </a:extLst>
          </p:cNvPr>
          <p:cNvSpPr txBox="1"/>
          <p:nvPr/>
        </p:nvSpPr>
        <p:spPr>
          <a:xfrm>
            <a:off x="325483" y="6322423"/>
            <a:ext cx="4142014"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2" name="Picture 1">
            <a:extLst>
              <a:ext uri="{FF2B5EF4-FFF2-40B4-BE49-F238E27FC236}">
                <a16:creationId xmlns:a16="http://schemas.microsoft.com/office/drawing/2014/main" id="{C767264A-793C-73DE-930A-BE289A90BB6A}"/>
              </a:ext>
            </a:extLst>
          </p:cNvPr>
          <p:cNvPicPr>
            <a:picLocks noChangeAspect="1"/>
          </p:cNvPicPr>
          <p:nvPr/>
        </p:nvPicPr>
        <p:blipFill>
          <a:blip r:embed="rId5"/>
          <a:stretch>
            <a:fillRect/>
          </a:stretch>
        </p:blipFill>
        <p:spPr>
          <a:xfrm>
            <a:off x="325482" y="284752"/>
            <a:ext cx="11782809" cy="6380582"/>
          </a:xfrm>
          <a:prstGeom prst="rect">
            <a:avLst/>
          </a:prstGeom>
        </p:spPr>
      </p:pic>
      <p:pic>
        <p:nvPicPr>
          <p:cNvPr id="3" name="Picture 2">
            <a:extLst>
              <a:ext uri="{FF2B5EF4-FFF2-40B4-BE49-F238E27FC236}">
                <a16:creationId xmlns:a16="http://schemas.microsoft.com/office/drawing/2014/main" id="{040EB922-4FFE-884C-990F-76D806496D21}"/>
              </a:ext>
            </a:extLst>
          </p:cNvPr>
          <p:cNvPicPr>
            <a:picLocks noChangeAspect="1"/>
          </p:cNvPicPr>
          <p:nvPr/>
        </p:nvPicPr>
        <p:blipFill>
          <a:blip r:embed="rId6"/>
          <a:stretch>
            <a:fillRect/>
          </a:stretch>
        </p:blipFill>
        <p:spPr>
          <a:xfrm>
            <a:off x="194228" y="2455817"/>
            <a:ext cx="11803544" cy="4257707"/>
          </a:xfrm>
          <a:prstGeom prst="rect">
            <a:avLst/>
          </a:prstGeom>
        </p:spPr>
      </p:pic>
    </p:spTree>
    <p:extLst>
      <p:ext uri="{BB962C8B-B14F-4D97-AF65-F5344CB8AC3E}">
        <p14:creationId xmlns:p14="http://schemas.microsoft.com/office/powerpoint/2010/main" val="49227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96AD3-1C9C-DD05-F275-E0055F9E92CB}"/>
              </a:ext>
            </a:extLst>
          </p:cNvPr>
          <p:cNvSpPr>
            <a:spLocks noGrp="1"/>
          </p:cNvSpPr>
          <p:nvPr>
            <p:ph type="title"/>
          </p:nvPr>
        </p:nvSpPr>
        <p:spPr>
          <a:xfrm>
            <a:off x="325483" y="26571"/>
            <a:ext cx="10973757" cy="1325563"/>
          </a:xfrm>
        </p:spPr>
        <p:txBody>
          <a:bodyPr/>
          <a:lstStyle/>
          <a:p>
            <a:r>
              <a:rPr lang="en-US" dirty="0"/>
              <a:t>Guidelines for exercise for those at risk of falls</a:t>
            </a:r>
          </a:p>
        </p:txBody>
      </p:sp>
      <p:pic>
        <p:nvPicPr>
          <p:cNvPr id="4" name="Picture 3">
            <a:extLst>
              <a:ext uri="{FF2B5EF4-FFF2-40B4-BE49-F238E27FC236}">
                <a16:creationId xmlns:a16="http://schemas.microsoft.com/office/drawing/2014/main" id="{B0DDAF6C-64A6-554F-6B03-D30DEC13A593}"/>
              </a:ext>
            </a:extLst>
          </p:cNvPr>
          <p:cNvPicPr>
            <a:picLocks noChangeAspect="1"/>
          </p:cNvPicPr>
          <p:nvPr/>
        </p:nvPicPr>
        <p:blipFill>
          <a:blip r:embed="rId3"/>
          <a:stretch>
            <a:fillRect/>
          </a:stretch>
        </p:blipFill>
        <p:spPr>
          <a:xfrm>
            <a:off x="325483" y="1381526"/>
            <a:ext cx="11607056" cy="4738551"/>
          </a:xfrm>
          <a:prstGeom prst="rect">
            <a:avLst/>
          </a:prstGeom>
        </p:spPr>
      </p:pic>
      <p:sp>
        <p:nvSpPr>
          <p:cNvPr id="5" name="TextBox 4">
            <a:extLst>
              <a:ext uri="{FF2B5EF4-FFF2-40B4-BE49-F238E27FC236}">
                <a16:creationId xmlns:a16="http://schemas.microsoft.com/office/drawing/2014/main" id="{AC99FEBE-21BF-B1C6-CFFB-AD97383EA6D9}"/>
              </a:ext>
            </a:extLst>
          </p:cNvPr>
          <p:cNvSpPr txBox="1"/>
          <p:nvPr/>
        </p:nvSpPr>
        <p:spPr>
          <a:xfrm>
            <a:off x="325483" y="6322423"/>
            <a:ext cx="4142014"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sp>
        <p:nvSpPr>
          <p:cNvPr id="6" name="Rectangle 5">
            <a:extLst>
              <a:ext uri="{FF2B5EF4-FFF2-40B4-BE49-F238E27FC236}">
                <a16:creationId xmlns:a16="http://schemas.microsoft.com/office/drawing/2014/main" id="{6E53A16B-FEA7-4861-2FAD-5B1E5EDAE704}"/>
              </a:ext>
            </a:extLst>
          </p:cNvPr>
          <p:cNvSpPr/>
          <p:nvPr/>
        </p:nvSpPr>
        <p:spPr>
          <a:xfrm>
            <a:off x="3162925" y="1352134"/>
            <a:ext cx="7854845" cy="139106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3D44912-438A-063B-D327-5E8D67DA0C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4120" y="6120076"/>
            <a:ext cx="1263233" cy="1061089"/>
          </a:xfrm>
          <a:prstGeom prst="rect">
            <a:avLst/>
          </a:prstGeom>
        </p:spPr>
      </p:pic>
    </p:spTree>
    <p:extLst>
      <p:ext uri="{BB962C8B-B14F-4D97-AF65-F5344CB8AC3E}">
        <p14:creationId xmlns:p14="http://schemas.microsoft.com/office/powerpoint/2010/main" val="3697209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C3-1A9A-7F45-A255-D3E86916101A}"/>
              </a:ext>
            </a:extLst>
          </p:cNvPr>
          <p:cNvSpPr>
            <a:spLocks noGrp="1"/>
          </p:cNvSpPr>
          <p:nvPr>
            <p:ph type="title"/>
          </p:nvPr>
        </p:nvSpPr>
        <p:spPr>
          <a:xfrm>
            <a:off x="340663" y="230445"/>
            <a:ext cx="10515600" cy="1325563"/>
          </a:xfrm>
        </p:spPr>
        <p:txBody>
          <a:bodyPr/>
          <a:lstStyle/>
          <a:p>
            <a:r>
              <a:rPr lang="en-US" dirty="0"/>
              <a:t>The evidence…..</a:t>
            </a:r>
          </a:p>
        </p:txBody>
      </p:sp>
      <p:sp>
        <p:nvSpPr>
          <p:cNvPr id="6" name="Content Placeholder 2">
            <a:extLst>
              <a:ext uri="{FF2B5EF4-FFF2-40B4-BE49-F238E27FC236}">
                <a16:creationId xmlns:a16="http://schemas.microsoft.com/office/drawing/2014/main" id="{898C08F1-0730-B946-877D-4DADAE4B694C}"/>
              </a:ext>
            </a:extLst>
          </p:cNvPr>
          <p:cNvSpPr txBox="1">
            <a:spLocks noGrp="1"/>
          </p:cNvSpPr>
          <p:nvPr>
            <p:ph idx="1"/>
          </p:nvPr>
        </p:nvSpPr>
        <p:spPr>
          <a:xfrm>
            <a:off x="340663" y="1452624"/>
            <a:ext cx="8458563" cy="376089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2600" b="1" dirty="0">
                <a:latin typeface="+mj-lt"/>
                <a:cs typeface="Calibri" panose="020F0502020204030204" pitchFamily="34" charset="0"/>
              </a:rPr>
              <a:t>Exercise for preventing falls in older people living in the community</a:t>
            </a:r>
          </a:p>
          <a:p>
            <a:r>
              <a:rPr lang="en-US" sz="2600" dirty="0">
                <a:latin typeface="+mj-lt"/>
                <a:cs typeface="Calibri" panose="020F0502020204030204" pitchFamily="34" charset="0"/>
              </a:rPr>
              <a:t>reduces rate of falls by 23% (</a:t>
            </a:r>
            <a:r>
              <a:rPr lang="en-US" sz="2600" dirty="0" err="1">
                <a:latin typeface="+mj-lt"/>
                <a:cs typeface="Calibri" panose="020F0502020204030204" pitchFamily="34" charset="0"/>
              </a:rPr>
              <a:t>RaR</a:t>
            </a:r>
            <a:r>
              <a:rPr lang="en-US" sz="2600" dirty="0">
                <a:latin typeface="+mj-lt"/>
                <a:cs typeface="Calibri" panose="020F0502020204030204" pitchFamily="34" charset="0"/>
              </a:rPr>
              <a:t> 0.77)</a:t>
            </a:r>
          </a:p>
          <a:p>
            <a:r>
              <a:rPr lang="en-US" sz="2600" dirty="0">
                <a:latin typeface="+mj-lt"/>
                <a:cs typeface="Calibri" panose="020F0502020204030204" pitchFamily="34" charset="0"/>
              </a:rPr>
              <a:t>reduces the number of people experiencing one or more falls by 15% (RR 0.85)</a:t>
            </a:r>
          </a:p>
          <a:p>
            <a:pPr lvl="1"/>
            <a:r>
              <a:rPr lang="en-US" sz="2400" dirty="0">
                <a:latin typeface="+mj-lt"/>
                <a:cs typeface="Calibri" panose="020F0502020204030204" pitchFamily="34" charset="0"/>
              </a:rPr>
              <a:t>(both falls outcomes irrespective of high or lower risk of falls at baseline)</a:t>
            </a:r>
          </a:p>
          <a:p>
            <a:r>
              <a:rPr lang="en-US" sz="2600" dirty="0">
                <a:latin typeface="+mj-lt"/>
                <a:cs typeface="Calibri" panose="020F0502020204030204" pitchFamily="34" charset="0"/>
              </a:rPr>
              <a:t>may reduce fall related fractures (RR 0.73) </a:t>
            </a:r>
          </a:p>
          <a:p>
            <a:r>
              <a:rPr lang="en-US" sz="2600" dirty="0">
                <a:latin typeface="+mj-lt"/>
                <a:cs typeface="Calibri" panose="020F0502020204030204" pitchFamily="34" charset="0"/>
              </a:rPr>
              <a:t>may reduce falls requiring medical attention (RR 0.61)</a:t>
            </a:r>
          </a:p>
          <a:p>
            <a:r>
              <a:rPr lang="en-US" sz="2600" dirty="0">
                <a:latin typeface="+mj-lt"/>
                <a:cs typeface="Calibri" panose="020F0502020204030204" pitchFamily="34" charset="0"/>
              </a:rPr>
              <a:t>Is the most effective single intervention in MFT programmes</a:t>
            </a:r>
          </a:p>
        </p:txBody>
      </p:sp>
      <p:pic>
        <p:nvPicPr>
          <p:cNvPr id="7" name="Picture 2" descr="http://www.cochrane.org/sites/default/files/uploads/images/cclogo-big-trans.gif">
            <a:extLst>
              <a:ext uri="{FF2B5EF4-FFF2-40B4-BE49-F238E27FC236}">
                <a16:creationId xmlns:a16="http://schemas.microsoft.com/office/drawing/2014/main" id="{7E5DC4C4-E081-C148-9CB5-7325F28EEB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21205" y="177417"/>
            <a:ext cx="1232010" cy="14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F9ED1DF-FAC3-944E-A0C0-3AC19FC024B3}"/>
              </a:ext>
            </a:extLst>
          </p:cNvPr>
          <p:cNvSpPr txBox="1"/>
          <p:nvPr/>
        </p:nvSpPr>
        <p:spPr>
          <a:xfrm>
            <a:off x="4192907" y="6342029"/>
            <a:ext cx="7653347" cy="338554"/>
          </a:xfrm>
          <a:prstGeom prst="rect">
            <a:avLst/>
          </a:prstGeom>
          <a:noFill/>
        </p:spPr>
        <p:txBody>
          <a:bodyPr wrap="square" rtlCol="0">
            <a:spAutoFit/>
          </a:bodyPr>
          <a:lstStyle/>
          <a:p>
            <a:pPr algn="r"/>
            <a:r>
              <a:rPr lang="en-US" sz="1600" i="1" dirty="0">
                <a:solidFill>
                  <a:schemeClr val="bg1">
                    <a:lumMod val="50000"/>
                  </a:schemeClr>
                </a:solidFill>
                <a:latin typeface="Calibri" panose="020F0502020204030204" pitchFamily="34" charset="0"/>
                <a:cs typeface="Calibri" panose="020F0502020204030204" pitchFamily="34" charset="0"/>
              </a:rPr>
              <a:t>Sherrington et al. Cochrane Review 2019; Hopewell et al. Cochrane Review 2018</a:t>
            </a:r>
          </a:p>
        </p:txBody>
      </p:sp>
      <p:pic>
        <p:nvPicPr>
          <p:cNvPr id="4" name="Picture 2" descr="Maintaining muscle mass as you age requires consuming protein at least  three times throughout the day – NaturalNews.com">
            <a:extLst>
              <a:ext uri="{FF2B5EF4-FFF2-40B4-BE49-F238E27FC236}">
                <a16:creationId xmlns:a16="http://schemas.microsoft.com/office/drawing/2014/main" id="{85A86F52-80E0-333A-F56F-22C1C1474292}"/>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084039" y="2752288"/>
            <a:ext cx="3107961" cy="1804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9EF741-19FF-0ACE-CBFF-A87BE582F2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3405" y="5422005"/>
            <a:ext cx="1498343" cy="1258577"/>
          </a:xfrm>
          <a:prstGeom prst="rect">
            <a:avLst/>
          </a:prstGeom>
        </p:spPr>
      </p:pic>
      <p:sp>
        <p:nvSpPr>
          <p:cNvPr id="9" name="TextBox 8">
            <a:extLst>
              <a:ext uri="{FF2B5EF4-FFF2-40B4-BE49-F238E27FC236}">
                <a16:creationId xmlns:a16="http://schemas.microsoft.com/office/drawing/2014/main" id="{1585D9CA-BED6-CDB4-F044-72BBEEAF6372}"/>
              </a:ext>
            </a:extLst>
          </p:cNvPr>
          <p:cNvSpPr txBox="1"/>
          <p:nvPr/>
        </p:nvSpPr>
        <p:spPr>
          <a:xfrm>
            <a:off x="340663" y="6397936"/>
            <a:ext cx="6098146" cy="369332"/>
          </a:xfrm>
          <a:prstGeom prst="rect">
            <a:avLst/>
          </a:prstGeom>
          <a:noFill/>
        </p:spPr>
        <p:txBody>
          <a:bodyPr wrap="square">
            <a:spAutoFit/>
          </a:bodyPr>
          <a:lstStyle/>
          <a:p>
            <a:r>
              <a:rPr lang="en-GB" altLang="en-US" sz="1800" dirty="0"/>
              <a:t>108 RCTs with 23,407 participants in 25 countries</a:t>
            </a:r>
          </a:p>
        </p:txBody>
      </p:sp>
    </p:spTree>
    <p:extLst>
      <p:ext uri="{BB962C8B-B14F-4D97-AF65-F5344CB8AC3E}">
        <p14:creationId xmlns:p14="http://schemas.microsoft.com/office/powerpoint/2010/main" val="49195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D71F2-B470-2141-9ED2-07FA5FF50A92}"/>
              </a:ext>
            </a:extLst>
          </p:cNvPr>
          <p:cNvSpPr txBox="1">
            <a:spLocks/>
          </p:cNvSpPr>
          <p:nvPr/>
        </p:nvSpPr>
        <p:spPr>
          <a:xfrm>
            <a:off x="239350" y="224902"/>
            <a:ext cx="8692617" cy="1046975"/>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3400" b="1" dirty="0">
                <a:ea typeface="+mn-ea"/>
                <a:cs typeface="Calibri" panose="020F0502020204030204" pitchFamily="34" charset="0"/>
              </a:rPr>
              <a:t>Exercise</a:t>
            </a:r>
            <a:r>
              <a:rPr lang="en-GB" sz="1800" b="1" dirty="0">
                <a:latin typeface="+mn-lt"/>
              </a:rPr>
              <a:t>  </a:t>
            </a:r>
            <a:r>
              <a:rPr lang="en-GB" sz="3400" b="1" dirty="0">
                <a:ea typeface="+mn-ea"/>
                <a:cs typeface="Calibri" panose="020F0502020204030204" pitchFamily="34" charset="0"/>
              </a:rPr>
              <a:t>for preventing falls in older people living in the community</a:t>
            </a:r>
          </a:p>
        </p:txBody>
      </p:sp>
      <p:sp>
        <p:nvSpPr>
          <p:cNvPr id="5" name="Rectangle 4">
            <a:extLst>
              <a:ext uri="{FF2B5EF4-FFF2-40B4-BE49-F238E27FC236}">
                <a16:creationId xmlns:a16="http://schemas.microsoft.com/office/drawing/2014/main" id="{EBA76FCD-3D61-8847-A9FD-557E5415B307}"/>
              </a:ext>
            </a:extLst>
          </p:cNvPr>
          <p:cNvSpPr/>
          <p:nvPr/>
        </p:nvSpPr>
        <p:spPr>
          <a:xfrm>
            <a:off x="5883967" y="6294544"/>
            <a:ext cx="6096000" cy="307777"/>
          </a:xfrm>
          <a:prstGeom prst="rect">
            <a:avLst/>
          </a:prstGeom>
        </p:spPr>
        <p:txBody>
          <a:bodyPr>
            <a:spAutoFit/>
          </a:bodyPr>
          <a:lstStyle/>
          <a:p>
            <a:pPr algn="r"/>
            <a:r>
              <a:rPr lang="en-GB" sz="1400" i="1" dirty="0">
                <a:solidFill>
                  <a:srgbClr val="000000"/>
                </a:solidFill>
                <a:latin typeface="Source Sans Pro" panose="020B0503030403020204" pitchFamily="34" charset="0"/>
              </a:rPr>
              <a:t>Sherrington  C et al. Cochrane Database of Systematic Reviews 2019.</a:t>
            </a:r>
            <a:endParaRPr lang="en-US" sz="1400" i="1" dirty="0"/>
          </a:p>
        </p:txBody>
      </p:sp>
      <p:sp>
        <p:nvSpPr>
          <p:cNvPr id="7" name="Content Placeholder 2">
            <a:extLst>
              <a:ext uri="{FF2B5EF4-FFF2-40B4-BE49-F238E27FC236}">
                <a16:creationId xmlns:a16="http://schemas.microsoft.com/office/drawing/2014/main" id="{8E18702F-E4F6-0D4E-A6A1-50722B233ED9}"/>
              </a:ext>
            </a:extLst>
          </p:cNvPr>
          <p:cNvSpPr txBox="1">
            <a:spLocks/>
          </p:cNvSpPr>
          <p:nvPr/>
        </p:nvSpPr>
        <p:spPr>
          <a:xfrm>
            <a:off x="2781837" y="1486620"/>
            <a:ext cx="8975687" cy="4593180"/>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t>      Sub group analysis</a:t>
            </a:r>
            <a:r>
              <a:rPr lang="en-US" sz="2400" dirty="0"/>
              <a:t>:</a:t>
            </a:r>
          </a:p>
          <a:p>
            <a:r>
              <a:rPr lang="en-US" sz="2400" dirty="0">
                <a:solidFill>
                  <a:srgbClr val="7030A0"/>
                </a:solidFill>
              </a:rPr>
              <a:t>Balance &amp; Functional Exercises </a:t>
            </a:r>
          </a:p>
          <a:p>
            <a:pPr lvl="1"/>
            <a:r>
              <a:rPr lang="en-US" sz="2000" dirty="0"/>
              <a:t>reduces rate of falls by 24% </a:t>
            </a:r>
          </a:p>
          <a:p>
            <a:pPr lvl="1"/>
            <a:r>
              <a:rPr lang="en-US" sz="2000" dirty="0"/>
              <a:t>reduces number of people experiencing falls by 13%</a:t>
            </a:r>
          </a:p>
          <a:p>
            <a:r>
              <a:rPr lang="en-US" sz="2400" dirty="0">
                <a:solidFill>
                  <a:srgbClr val="7030A0"/>
                </a:solidFill>
              </a:rPr>
              <a:t>Multiple types of exercise (Balance, Functional &amp; resistance exercise) </a:t>
            </a:r>
          </a:p>
          <a:p>
            <a:pPr lvl="1"/>
            <a:r>
              <a:rPr lang="en-US" sz="2000" dirty="0"/>
              <a:t>reduces rate of falls by 35% </a:t>
            </a:r>
          </a:p>
          <a:p>
            <a:pPr lvl="1"/>
            <a:r>
              <a:rPr lang="en-US" sz="2000" dirty="0"/>
              <a:t>reduces number of people experiencing falls by 22%</a:t>
            </a:r>
          </a:p>
          <a:p>
            <a:r>
              <a:rPr lang="en-US" sz="2400" dirty="0">
                <a:solidFill>
                  <a:srgbClr val="7030A0"/>
                </a:solidFill>
              </a:rPr>
              <a:t>Tai Chi </a:t>
            </a:r>
          </a:p>
          <a:p>
            <a:pPr lvl="1"/>
            <a:r>
              <a:rPr lang="en-US" sz="2000" dirty="0"/>
              <a:t>may reduce rate of falls by 19% </a:t>
            </a:r>
          </a:p>
          <a:p>
            <a:pPr lvl="1"/>
            <a:r>
              <a:rPr lang="en-US" sz="2000" dirty="0"/>
              <a:t>may reduce number of people experiencing falls by 20%</a:t>
            </a:r>
          </a:p>
          <a:p>
            <a:r>
              <a:rPr lang="en-US" sz="2400" dirty="0"/>
              <a:t>Programmes that are primarily based on resistance exercise, dance or walking have </a:t>
            </a:r>
            <a:r>
              <a:rPr lang="en-US" sz="2400" u="sng" dirty="0"/>
              <a:t>uncertain</a:t>
            </a:r>
            <a:r>
              <a:rPr lang="en-US" sz="2400" dirty="0"/>
              <a:t> effects.</a:t>
            </a:r>
          </a:p>
        </p:txBody>
      </p:sp>
      <p:sp>
        <p:nvSpPr>
          <p:cNvPr id="8" name="Content Placeholder 2">
            <a:extLst>
              <a:ext uri="{FF2B5EF4-FFF2-40B4-BE49-F238E27FC236}">
                <a16:creationId xmlns:a16="http://schemas.microsoft.com/office/drawing/2014/main" id="{3FFFBB58-D48C-9547-960B-B2AB5ABB7268}"/>
              </a:ext>
            </a:extLst>
          </p:cNvPr>
          <p:cNvSpPr txBox="1">
            <a:spLocks/>
          </p:cNvSpPr>
          <p:nvPr/>
        </p:nvSpPr>
        <p:spPr>
          <a:xfrm>
            <a:off x="197026" y="1886030"/>
            <a:ext cx="2237081" cy="4747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1600" dirty="0"/>
              <a:t>108 RCTs with 23,407 participants in 25 countries</a:t>
            </a:r>
          </a:p>
          <a:p>
            <a:r>
              <a:rPr lang="en-GB" altLang="en-US" sz="1600" dirty="0"/>
              <a:t>9 cluster RCTs</a:t>
            </a:r>
          </a:p>
          <a:p>
            <a:r>
              <a:rPr lang="en-GB" altLang="en-US" sz="1600" dirty="0"/>
              <a:t>Average age 76 and 77% women</a:t>
            </a:r>
          </a:p>
          <a:p>
            <a:endParaRPr lang="en-GB" altLang="en-US" sz="1600" dirty="0"/>
          </a:p>
          <a:p>
            <a:r>
              <a:rPr lang="en-GB" altLang="en-US" sz="1600" dirty="0"/>
              <a:t>First Cochrane Review on Falls Interventions was published in 2008, updated 2009. In 2012 split into 2 reviews (MF, Exercise)</a:t>
            </a:r>
          </a:p>
          <a:p>
            <a:endParaRPr lang="en-GB" altLang="en-US" sz="1600" dirty="0"/>
          </a:p>
        </p:txBody>
      </p:sp>
      <p:pic>
        <p:nvPicPr>
          <p:cNvPr id="3" name="Picture 2" descr="http://www.cochrane.org/sites/default/files/uploads/images/cclogo-big-trans.gif">
            <a:extLst>
              <a:ext uri="{FF2B5EF4-FFF2-40B4-BE49-F238E27FC236}">
                <a16:creationId xmlns:a16="http://schemas.microsoft.com/office/drawing/2014/main" id="{5B3ADBDB-92D0-6252-EA53-6A6932AE25F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73295" y="55769"/>
            <a:ext cx="1232010" cy="14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1860A9C-CB5B-854B-2860-402D3A2950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3405" y="5422005"/>
            <a:ext cx="1498343" cy="1258577"/>
          </a:xfrm>
          <a:prstGeom prst="rect">
            <a:avLst/>
          </a:prstGeom>
        </p:spPr>
      </p:pic>
    </p:spTree>
    <p:extLst>
      <p:ext uri="{BB962C8B-B14F-4D97-AF65-F5344CB8AC3E}">
        <p14:creationId xmlns:p14="http://schemas.microsoft.com/office/powerpoint/2010/main" val="823873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8E7E7-4058-3D4F-85C9-D53B60CB5A6A}"/>
              </a:ext>
            </a:extLst>
          </p:cNvPr>
          <p:cNvGrpSpPr/>
          <p:nvPr/>
        </p:nvGrpSpPr>
        <p:grpSpPr>
          <a:xfrm>
            <a:off x="2869324" y="819807"/>
            <a:ext cx="8941549" cy="6038193"/>
            <a:chOff x="179418" y="896389"/>
            <a:chExt cx="8462234" cy="6006393"/>
          </a:xfrm>
        </p:grpSpPr>
        <p:pic>
          <p:nvPicPr>
            <p:cNvPr id="4" name="Picture 3">
              <a:extLst>
                <a:ext uri="{FF2B5EF4-FFF2-40B4-BE49-F238E27FC236}">
                  <a16:creationId xmlns:a16="http://schemas.microsoft.com/office/drawing/2014/main" id="{8D3E1EEB-36CC-EB44-937D-9A29524BA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18" y="1120189"/>
              <a:ext cx="3478182" cy="2495217"/>
            </a:xfrm>
            <a:prstGeom prst="rect">
              <a:avLst/>
            </a:prstGeom>
          </p:spPr>
        </p:pic>
        <p:pic>
          <p:nvPicPr>
            <p:cNvPr id="5" name="Picture 4">
              <a:extLst>
                <a:ext uri="{FF2B5EF4-FFF2-40B4-BE49-F238E27FC236}">
                  <a16:creationId xmlns:a16="http://schemas.microsoft.com/office/drawing/2014/main" id="{9880B2C0-A298-874C-931A-287259B3B698}"/>
                </a:ext>
              </a:extLst>
            </p:cNvPr>
            <p:cNvPicPr>
              <a:picLocks noChangeAspect="1"/>
            </p:cNvPicPr>
            <p:nvPr/>
          </p:nvPicPr>
          <p:blipFill>
            <a:blip r:embed="rId3"/>
            <a:stretch>
              <a:fillRect/>
            </a:stretch>
          </p:blipFill>
          <p:spPr>
            <a:xfrm>
              <a:off x="4546600" y="1473199"/>
              <a:ext cx="4095052" cy="4927600"/>
            </a:xfrm>
            <a:prstGeom prst="rect">
              <a:avLst/>
            </a:prstGeom>
          </p:spPr>
        </p:pic>
        <p:pic>
          <p:nvPicPr>
            <p:cNvPr id="6" name="Picture 5">
              <a:extLst>
                <a:ext uri="{FF2B5EF4-FFF2-40B4-BE49-F238E27FC236}">
                  <a16:creationId xmlns:a16="http://schemas.microsoft.com/office/drawing/2014/main" id="{E6E29B49-B7A0-FF49-B38B-E6FB181E5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194" y="3735260"/>
              <a:ext cx="3478181" cy="3167522"/>
            </a:xfrm>
            <a:prstGeom prst="rect">
              <a:avLst/>
            </a:prstGeom>
          </p:spPr>
        </p:pic>
        <p:sp>
          <p:nvSpPr>
            <p:cNvPr id="7" name="TextBox 6">
              <a:extLst>
                <a:ext uri="{FF2B5EF4-FFF2-40B4-BE49-F238E27FC236}">
                  <a16:creationId xmlns:a16="http://schemas.microsoft.com/office/drawing/2014/main" id="{89740BFC-A727-9A49-A0BF-48428D83B3A3}"/>
                </a:ext>
              </a:extLst>
            </p:cNvPr>
            <p:cNvSpPr txBox="1"/>
            <p:nvPr/>
          </p:nvSpPr>
          <p:spPr>
            <a:xfrm>
              <a:off x="4765675" y="896389"/>
              <a:ext cx="3059083" cy="279542"/>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Sherrington et al. Cochrane Review 2019</a:t>
              </a:r>
            </a:p>
          </p:txBody>
        </p:sp>
        <p:sp>
          <p:nvSpPr>
            <p:cNvPr id="8" name="Left Arrow 7">
              <a:extLst>
                <a:ext uri="{FF2B5EF4-FFF2-40B4-BE49-F238E27FC236}">
                  <a16:creationId xmlns:a16="http://schemas.microsoft.com/office/drawing/2014/main" id="{926132E8-3516-3C4F-86A6-AEDBAE245C7F}"/>
                </a:ext>
              </a:extLst>
            </p:cNvPr>
            <p:cNvSpPr/>
            <p:nvPr/>
          </p:nvSpPr>
          <p:spPr>
            <a:xfrm>
              <a:off x="2546084" y="147319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a:extLst>
                <a:ext uri="{FF2B5EF4-FFF2-40B4-BE49-F238E27FC236}">
                  <a16:creationId xmlns:a16="http://schemas.microsoft.com/office/drawing/2014/main" id="{5B511A36-99C2-4243-B1FC-DB90FA990980}"/>
                </a:ext>
              </a:extLst>
            </p:cNvPr>
            <p:cNvSpPr/>
            <p:nvPr/>
          </p:nvSpPr>
          <p:spPr>
            <a:xfrm>
              <a:off x="2546083" y="157758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a:extLst>
                <a:ext uri="{FF2B5EF4-FFF2-40B4-BE49-F238E27FC236}">
                  <a16:creationId xmlns:a16="http://schemas.microsoft.com/office/drawing/2014/main" id="{2D169C15-95C0-6244-9E12-80A9CA819FF7}"/>
                </a:ext>
              </a:extLst>
            </p:cNvPr>
            <p:cNvSpPr/>
            <p:nvPr/>
          </p:nvSpPr>
          <p:spPr>
            <a:xfrm>
              <a:off x="2546082" y="20578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a:extLst>
                <a:ext uri="{FF2B5EF4-FFF2-40B4-BE49-F238E27FC236}">
                  <a16:creationId xmlns:a16="http://schemas.microsoft.com/office/drawing/2014/main" id="{73F4DCAD-6668-7F42-AA22-10B6DD919E59}"/>
                </a:ext>
              </a:extLst>
            </p:cNvPr>
            <p:cNvSpPr/>
            <p:nvPr/>
          </p:nvSpPr>
          <p:spPr>
            <a:xfrm>
              <a:off x="2546082" y="23020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a:extLst>
                <a:ext uri="{FF2B5EF4-FFF2-40B4-BE49-F238E27FC236}">
                  <a16:creationId xmlns:a16="http://schemas.microsoft.com/office/drawing/2014/main" id="{3C4AF819-9895-6249-A820-083D6096398E}"/>
                </a:ext>
              </a:extLst>
            </p:cNvPr>
            <p:cNvSpPr/>
            <p:nvPr/>
          </p:nvSpPr>
          <p:spPr>
            <a:xfrm>
              <a:off x="2546081" y="24397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a:extLst>
                <a:ext uri="{FF2B5EF4-FFF2-40B4-BE49-F238E27FC236}">
                  <a16:creationId xmlns:a16="http://schemas.microsoft.com/office/drawing/2014/main" id="{652F82AB-189B-E04C-B668-526F50FC9716}"/>
                </a:ext>
              </a:extLst>
            </p:cNvPr>
            <p:cNvSpPr/>
            <p:nvPr/>
          </p:nvSpPr>
          <p:spPr>
            <a:xfrm>
              <a:off x="2546082" y="266878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a:extLst>
                <a:ext uri="{FF2B5EF4-FFF2-40B4-BE49-F238E27FC236}">
                  <a16:creationId xmlns:a16="http://schemas.microsoft.com/office/drawing/2014/main" id="{0D287BDF-6DF0-554F-84D1-922E55F09EEC}"/>
                </a:ext>
              </a:extLst>
            </p:cNvPr>
            <p:cNvSpPr/>
            <p:nvPr/>
          </p:nvSpPr>
          <p:spPr>
            <a:xfrm>
              <a:off x="2546080" y="291303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a:extLst>
                <a:ext uri="{FF2B5EF4-FFF2-40B4-BE49-F238E27FC236}">
                  <a16:creationId xmlns:a16="http://schemas.microsoft.com/office/drawing/2014/main" id="{BA18715A-F846-3A4C-AF1C-21720BD68961}"/>
                </a:ext>
              </a:extLst>
            </p:cNvPr>
            <p:cNvSpPr/>
            <p:nvPr/>
          </p:nvSpPr>
          <p:spPr>
            <a:xfrm>
              <a:off x="2552465" y="315728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a:extLst>
                <a:ext uri="{FF2B5EF4-FFF2-40B4-BE49-F238E27FC236}">
                  <a16:creationId xmlns:a16="http://schemas.microsoft.com/office/drawing/2014/main" id="{EDDC9B15-00AD-BE4C-B1F3-6B130771E7DD}"/>
                </a:ext>
              </a:extLst>
            </p:cNvPr>
            <p:cNvSpPr/>
            <p:nvPr/>
          </p:nvSpPr>
          <p:spPr>
            <a:xfrm>
              <a:off x="2546079" y="328890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a:extLst>
                <a:ext uri="{FF2B5EF4-FFF2-40B4-BE49-F238E27FC236}">
                  <a16:creationId xmlns:a16="http://schemas.microsoft.com/office/drawing/2014/main" id="{8EE0B70C-6A61-934B-8055-A1F77C555298}"/>
                </a:ext>
              </a:extLst>
            </p:cNvPr>
            <p:cNvSpPr/>
            <p:nvPr/>
          </p:nvSpPr>
          <p:spPr>
            <a:xfrm>
              <a:off x="2552464" y="40775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a:extLst>
                <a:ext uri="{FF2B5EF4-FFF2-40B4-BE49-F238E27FC236}">
                  <a16:creationId xmlns:a16="http://schemas.microsoft.com/office/drawing/2014/main" id="{145F1A37-FFBD-924C-A4DD-FE074E99C4F4}"/>
                </a:ext>
              </a:extLst>
            </p:cNvPr>
            <p:cNvSpPr/>
            <p:nvPr/>
          </p:nvSpPr>
          <p:spPr>
            <a:xfrm>
              <a:off x="2546078" y="430714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5C09449B-5DE0-0747-A45C-7DD7296FBBAB}"/>
                </a:ext>
              </a:extLst>
            </p:cNvPr>
            <p:cNvSpPr/>
            <p:nvPr/>
          </p:nvSpPr>
          <p:spPr>
            <a:xfrm>
              <a:off x="2546077" y="453479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a:extLst>
                <a:ext uri="{FF2B5EF4-FFF2-40B4-BE49-F238E27FC236}">
                  <a16:creationId xmlns:a16="http://schemas.microsoft.com/office/drawing/2014/main" id="{2EE78E27-05C3-2B41-B587-E8D7339F9635}"/>
                </a:ext>
              </a:extLst>
            </p:cNvPr>
            <p:cNvSpPr/>
            <p:nvPr/>
          </p:nvSpPr>
          <p:spPr>
            <a:xfrm>
              <a:off x="2546076" y="512347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E2C7D391-9385-8647-86DB-0A2FCA6D7D72}"/>
                </a:ext>
              </a:extLst>
            </p:cNvPr>
            <p:cNvSpPr/>
            <p:nvPr/>
          </p:nvSpPr>
          <p:spPr>
            <a:xfrm>
              <a:off x="2546075" y="548047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a:extLst>
                <a:ext uri="{FF2B5EF4-FFF2-40B4-BE49-F238E27FC236}">
                  <a16:creationId xmlns:a16="http://schemas.microsoft.com/office/drawing/2014/main" id="{FCFE5A36-78B5-8D49-BAFA-30C0F0A6BC09}"/>
                </a:ext>
              </a:extLst>
            </p:cNvPr>
            <p:cNvSpPr/>
            <p:nvPr/>
          </p:nvSpPr>
          <p:spPr>
            <a:xfrm>
              <a:off x="2546074" y="571641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a:extLst>
                <a:ext uri="{FF2B5EF4-FFF2-40B4-BE49-F238E27FC236}">
                  <a16:creationId xmlns:a16="http://schemas.microsoft.com/office/drawing/2014/main" id="{28F75C46-D321-964E-97DC-AEFB0D2B7B63}"/>
                </a:ext>
              </a:extLst>
            </p:cNvPr>
            <p:cNvSpPr/>
            <p:nvPr/>
          </p:nvSpPr>
          <p:spPr>
            <a:xfrm>
              <a:off x="2546073" y="606915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a:extLst>
                <a:ext uri="{FF2B5EF4-FFF2-40B4-BE49-F238E27FC236}">
                  <a16:creationId xmlns:a16="http://schemas.microsoft.com/office/drawing/2014/main" id="{E1BF64B7-49C8-9549-881B-106875F6BFA4}"/>
                </a:ext>
              </a:extLst>
            </p:cNvPr>
            <p:cNvSpPr/>
            <p:nvPr/>
          </p:nvSpPr>
          <p:spPr>
            <a:xfrm>
              <a:off x="2546073" y="6181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Arrow 24">
              <a:extLst>
                <a:ext uri="{FF2B5EF4-FFF2-40B4-BE49-F238E27FC236}">
                  <a16:creationId xmlns:a16="http://schemas.microsoft.com/office/drawing/2014/main" id="{6FB26611-EDC0-9543-BE58-986EF86CFB6D}"/>
                </a:ext>
              </a:extLst>
            </p:cNvPr>
            <p:cNvSpPr/>
            <p:nvPr/>
          </p:nvSpPr>
          <p:spPr>
            <a:xfrm>
              <a:off x="7310904" y="18699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a:extLst>
                <a:ext uri="{FF2B5EF4-FFF2-40B4-BE49-F238E27FC236}">
                  <a16:creationId xmlns:a16="http://schemas.microsoft.com/office/drawing/2014/main" id="{41BDAEF4-3F61-7540-A3BB-0ED8C127359A}"/>
                </a:ext>
              </a:extLst>
            </p:cNvPr>
            <p:cNvSpPr/>
            <p:nvPr/>
          </p:nvSpPr>
          <p:spPr>
            <a:xfrm>
              <a:off x="7310904" y="2172159"/>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Left Arrow 26">
              <a:extLst>
                <a:ext uri="{FF2B5EF4-FFF2-40B4-BE49-F238E27FC236}">
                  <a16:creationId xmlns:a16="http://schemas.microsoft.com/office/drawing/2014/main" id="{9439FB6F-2FF1-F54C-93B1-F6B87E6E141B}"/>
                </a:ext>
              </a:extLst>
            </p:cNvPr>
            <p:cNvSpPr/>
            <p:nvPr/>
          </p:nvSpPr>
          <p:spPr>
            <a:xfrm>
              <a:off x="7310903" y="2298197"/>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Arrow 27">
              <a:extLst>
                <a:ext uri="{FF2B5EF4-FFF2-40B4-BE49-F238E27FC236}">
                  <a16:creationId xmlns:a16="http://schemas.microsoft.com/office/drawing/2014/main" id="{0DDC1400-5F58-134F-BC76-5261837D4A90}"/>
                </a:ext>
              </a:extLst>
            </p:cNvPr>
            <p:cNvSpPr/>
            <p:nvPr/>
          </p:nvSpPr>
          <p:spPr>
            <a:xfrm>
              <a:off x="7310903" y="2444040"/>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eft Arrow 28">
              <a:extLst>
                <a:ext uri="{FF2B5EF4-FFF2-40B4-BE49-F238E27FC236}">
                  <a16:creationId xmlns:a16="http://schemas.microsoft.com/office/drawing/2014/main" id="{F718AEF6-9CCF-564A-8076-7DE91191FAFB}"/>
                </a:ext>
              </a:extLst>
            </p:cNvPr>
            <p:cNvSpPr/>
            <p:nvPr/>
          </p:nvSpPr>
          <p:spPr>
            <a:xfrm>
              <a:off x="7310902" y="272643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a:extLst>
                <a:ext uri="{FF2B5EF4-FFF2-40B4-BE49-F238E27FC236}">
                  <a16:creationId xmlns:a16="http://schemas.microsoft.com/office/drawing/2014/main" id="{6EF8D46B-E2D8-544A-9D7B-7C7E335D2276}"/>
                </a:ext>
              </a:extLst>
            </p:cNvPr>
            <p:cNvSpPr/>
            <p:nvPr/>
          </p:nvSpPr>
          <p:spPr>
            <a:xfrm>
              <a:off x="7310901" y="287515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a:extLst>
                <a:ext uri="{FF2B5EF4-FFF2-40B4-BE49-F238E27FC236}">
                  <a16:creationId xmlns:a16="http://schemas.microsoft.com/office/drawing/2014/main" id="{E4C8CDA1-BFA8-8749-B0D1-A65E37FF4FD9}"/>
                </a:ext>
              </a:extLst>
            </p:cNvPr>
            <p:cNvSpPr/>
            <p:nvPr/>
          </p:nvSpPr>
          <p:spPr>
            <a:xfrm>
              <a:off x="7310900" y="302001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Arrow 31">
              <a:extLst>
                <a:ext uri="{FF2B5EF4-FFF2-40B4-BE49-F238E27FC236}">
                  <a16:creationId xmlns:a16="http://schemas.microsoft.com/office/drawing/2014/main" id="{722D400D-76D8-724D-8DDA-3FC6FAA7B9E7}"/>
                </a:ext>
              </a:extLst>
            </p:cNvPr>
            <p:cNvSpPr/>
            <p:nvPr/>
          </p:nvSpPr>
          <p:spPr>
            <a:xfrm>
              <a:off x="7305766" y="32980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a:extLst>
                <a:ext uri="{FF2B5EF4-FFF2-40B4-BE49-F238E27FC236}">
                  <a16:creationId xmlns:a16="http://schemas.microsoft.com/office/drawing/2014/main" id="{68F3E79F-9F3A-074B-A852-037F04EBF44E}"/>
                </a:ext>
              </a:extLst>
            </p:cNvPr>
            <p:cNvSpPr/>
            <p:nvPr/>
          </p:nvSpPr>
          <p:spPr>
            <a:xfrm>
              <a:off x="7305766" y="3434472"/>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 Arrow 33">
              <a:extLst>
                <a:ext uri="{FF2B5EF4-FFF2-40B4-BE49-F238E27FC236}">
                  <a16:creationId xmlns:a16="http://schemas.microsoft.com/office/drawing/2014/main" id="{2B431084-1EC0-8C4C-8AD6-1BD79A070FFD}"/>
                </a:ext>
              </a:extLst>
            </p:cNvPr>
            <p:cNvSpPr/>
            <p:nvPr/>
          </p:nvSpPr>
          <p:spPr>
            <a:xfrm>
              <a:off x="7305765" y="360026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a:extLst>
                <a:ext uri="{FF2B5EF4-FFF2-40B4-BE49-F238E27FC236}">
                  <a16:creationId xmlns:a16="http://schemas.microsoft.com/office/drawing/2014/main" id="{9D8D6A9C-4D1E-1744-8CDE-765279049ECA}"/>
                </a:ext>
              </a:extLst>
            </p:cNvPr>
            <p:cNvSpPr/>
            <p:nvPr/>
          </p:nvSpPr>
          <p:spPr>
            <a:xfrm>
              <a:off x="7305764" y="373532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a:extLst>
                <a:ext uri="{FF2B5EF4-FFF2-40B4-BE49-F238E27FC236}">
                  <a16:creationId xmlns:a16="http://schemas.microsoft.com/office/drawing/2014/main" id="{BFE2F101-F977-B944-B052-AA64B05244DD}"/>
                </a:ext>
              </a:extLst>
            </p:cNvPr>
            <p:cNvSpPr/>
            <p:nvPr/>
          </p:nvSpPr>
          <p:spPr>
            <a:xfrm>
              <a:off x="7305763" y="4433881"/>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Arrow 36">
              <a:extLst>
                <a:ext uri="{FF2B5EF4-FFF2-40B4-BE49-F238E27FC236}">
                  <a16:creationId xmlns:a16="http://schemas.microsoft.com/office/drawing/2014/main" id="{967E2809-73D1-3F47-A208-0AFBC1EBB8FE}"/>
                </a:ext>
              </a:extLst>
            </p:cNvPr>
            <p:cNvSpPr/>
            <p:nvPr/>
          </p:nvSpPr>
          <p:spPr>
            <a:xfrm>
              <a:off x="7305762" y="458688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37">
              <a:extLst>
                <a:ext uri="{FF2B5EF4-FFF2-40B4-BE49-F238E27FC236}">
                  <a16:creationId xmlns:a16="http://schemas.microsoft.com/office/drawing/2014/main" id="{0F0A5BC3-D016-214F-9DCF-FFCF93DDF01F}"/>
                </a:ext>
              </a:extLst>
            </p:cNvPr>
            <p:cNvSpPr/>
            <p:nvPr/>
          </p:nvSpPr>
          <p:spPr>
            <a:xfrm>
              <a:off x="7305761" y="4733303"/>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 Arrow 38">
              <a:extLst>
                <a:ext uri="{FF2B5EF4-FFF2-40B4-BE49-F238E27FC236}">
                  <a16:creationId xmlns:a16="http://schemas.microsoft.com/office/drawing/2014/main" id="{A70D6739-69AF-064A-AC3E-C77732ADCA85}"/>
                </a:ext>
              </a:extLst>
            </p:cNvPr>
            <p:cNvSpPr/>
            <p:nvPr/>
          </p:nvSpPr>
          <p:spPr>
            <a:xfrm>
              <a:off x="7305759" y="487587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 Arrow 39">
              <a:extLst>
                <a:ext uri="{FF2B5EF4-FFF2-40B4-BE49-F238E27FC236}">
                  <a16:creationId xmlns:a16="http://schemas.microsoft.com/office/drawing/2014/main" id="{F118C027-6016-9A40-8706-AF129AFEFB5E}"/>
                </a:ext>
              </a:extLst>
            </p:cNvPr>
            <p:cNvSpPr/>
            <p:nvPr/>
          </p:nvSpPr>
          <p:spPr>
            <a:xfrm>
              <a:off x="7305760" y="5032725"/>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Arrow 40">
              <a:extLst>
                <a:ext uri="{FF2B5EF4-FFF2-40B4-BE49-F238E27FC236}">
                  <a16:creationId xmlns:a16="http://schemas.microsoft.com/office/drawing/2014/main" id="{9CDA0CC9-A800-AA41-A2D4-2972DF8E9510}"/>
                </a:ext>
              </a:extLst>
            </p:cNvPr>
            <p:cNvSpPr/>
            <p:nvPr/>
          </p:nvSpPr>
          <p:spPr>
            <a:xfrm>
              <a:off x="7305758" y="5155298"/>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Arrow 41">
              <a:extLst>
                <a:ext uri="{FF2B5EF4-FFF2-40B4-BE49-F238E27FC236}">
                  <a16:creationId xmlns:a16="http://schemas.microsoft.com/office/drawing/2014/main" id="{47BC3F1C-B89B-614D-9547-3AA239B348D4}"/>
                </a:ext>
              </a:extLst>
            </p:cNvPr>
            <p:cNvSpPr/>
            <p:nvPr/>
          </p:nvSpPr>
          <p:spPr>
            <a:xfrm>
              <a:off x="7305757" y="5438446"/>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Arrow 42">
              <a:extLst>
                <a:ext uri="{FF2B5EF4-FFF2-40B4-BE49-F238E27FC236}">
                  <a16:creationId xmlns:a16="http://schemas.microsoft.com/office/drawing/2014/main" id="{A7155320-4025-4944-9124-102A65B6217C}"/>
                </a:ext>
              </a:extLst>
            </p:cNvPr>
            <p:cNvSpPr/>
            <p:nvPr/>
          </p:nvSpPr>
          <p:spPr>
            <a:xfrm>
              <a:off x="7305757" y="6008914"/>
              <a:ext cx="147837" cy="45719"/>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E2D230B8-E55A-AC4A-A679-B1DAC0038EBF}"/>
              </a:ext>
            </a:extLst>
          </p:cNvPr>
          <p:cNvSpPr txBox="1"/>
          <p:nvPr/>
        </p:nvSpPr>
        <p:spPr>
          <a:xfrm>
            <a:off x="230634" y="475621"/>
            <a:ext cx="2550032" cy="6124754"/>
          </a:xfrm>
          <a:prstGeom prst="rect">
            <a:avLst/>
          </a:prstGeom>
          <a:noFill/>
        </p:spPr>
        <p:txBody>
          <a:bodyPr wrap="square" rtlCol="0">
            <a:spAutoFit/>
          </a:bodyPr>
          <a:lstStyle/>
          <a:p>
            <a:r>
              <a:rPr lang="en-US" sz="3200" dirty="0">
                <a:latin typeface="+mj-lt"/>
                <a:cs typeface="Calibri" panose="020F0502020204030204" pitchFamily="34" charset="0"/>
              </a:rPr>
              <a:t>The devil is in the detail</a:t>
            </a:r>
          </a:p>
          <a:p>
            <a:endParaRPr lang="en-US" sz="2800" dirty="0">
              <a:latin typeface="+mj-lt"/>
              <a:cs typeface="Calibri" panose="020F0502020204030204" pitchFamily="34" charset="0"/>
            </a:endParaRPr>
          </a:p>
          <a:p>
            <a:endParaRPr lang="en-US" sz="2800" dirty="0">
              <a:latin typeface="+mj-lt"/>
              <a:cs typeface="Calibri" panose="020F0502020204030204" pitchFamily="34" charset="0"/>
            </a:endParaRPr>
          </a:p>
          <a:p>
            <a:endParaRPr lang="en-US" sz="2800" dirty="0">
              <a:latin typeface="+mj-lt"/>
              <a:cs typeface="Calibri" panose="020F0502020204030204" pitchFamily="34" charset="0"/>
            </a:endParaRPr>
          </a:p>
          <a:p>
            <a:endParaRPr lang="en-US" sz="2800" dirty="0">
              <a:latin typeface="+mj-lt"/>
              <a:cs typeface="Calibri" panose="020F0502020204030204" pitchFamily="34" charset="0"/>
            </a:endParaRPr>
          </a:p>
          <a:p>
            <a:endParaRPr lang="en-US" sz="2800" dirty="0">
              <a:latin typeface="+mj-lt"/>
              <a:cs typeface="Calibri" panose="020F0502020204030204" pitchFamily="34" charset="0"/>
            </a:endParaRPr>
          </a:p>
          <a:p>
            <a:endParaRPr lang="en-US" sz="2800" dirty="0">
              <a:latin typeface="+mj-lt"/>
              <a:cs typeface="Calibri" panose="020F0502020204030204" pitchFamily="34" charset="0"/>
            </a:endParaRPr>
          </a:p>
          <a:p>
            <a:r>
              <a:rPr lang="en-US" sz="3200" dirty="0">
                <a:latin typeface="+mj-lt"/>
                <a:cs typeface="Calibri" panose="020F0502020204030204" pitchFamily="34" charset="0"/>
              </a:rPr>
              <a:t>Not all falls prevention exercise programmes work</a:t>
            </a:r>
          </a:p>
        </p:txBody>
      </p:sp>
      <p:pic>
        <p:nvPicPr>
          <p:cNvPr id="45" name="Picture 2" descr="Evidence-based medicine is broken: why we need data and technology to fix it">
            <a:extLst>
              <a:ext uri="{FF2B5EF4-FFF2-40B4-BE49-F238E27FC236}">
                <a16:creationId xmlns:a16="http://schemas.microsoft.com/office/drawing/2014/main" id="{D48272B7-A600-8E4F-99D2-6039D7B20D6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a:stretch/>
        </p:blipFill>
        <p:spPr bwMode="auto">
          <a:xfrm>
            <a:off x="193168" y="1813495"/>
            <a:ext cx="1647452" cy="1638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98248C-FC7A-1D9E-E207-BC7E56BD9C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64652" y="6179322"/>
            <a:ext cx="1192701" cy="1001844"/>
          </a:xfrm>
          <a:prstGeom prst="rect">
            <a:avLst/>
          </a:prstGeom>
        </p:spPr>
      </p:pic>
    </p:spTree>
    <p:extLst>
      <p:ext uri="{BB962C8B-B14F-4D97-AF65-F5344CB8AC3E}">
        <p14:creationId xmlns:p14="http://schemas.microsoft.com/office/powerpoint/2010/main" val="3214307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F3EC-5BC0-79DE-A6FE-5D9B8172C046}"/>
              </a:ext>
            </a:extLst>
          </p:cNvPr>
          <p:cNvSpPr>
            <a:spLocks noGrp="1"/>
          </p:cNvSpPr>
          <p:nvPr>
            <p:ph type="title"/>
          </p:nvPr>
        </p:nvSpPr>
        <p:spPr/>
        <p:txBody>
          <a:bodyPr/>
          <a:lstStyle/>
          <a:p>
            <a:r>
              <a:rPr lang="en-GB" b="1" dirty="0">
                <a:solidFill>
                  <a:srgbClr val="002060"/>
                </a:solidFill>
              </a:rPr>
              <a:t>Introductions</a:t>
            </a:r>
          </a:p>
        </p:txBody>
      </p:sp>
      <p:sp>
        <p:nvSpPr>
          <p:cNvPr id="3" name="Content Placeholder 2">
            <a:extLst>
              <a:ext uri="{FF2B5EF4-FFF2-40B4-BE49-F238E27FC236}">
                <a16:creationId xmlns:a16="http://schemas.microsoft.com/office/drawing/2014/main" id="{13A384AB-D25B-0000-3B89-FC7DD1850A6B}"/>
              </a:ext>
            </a:extLst>
          </p:cNvPr>
          <p:cNvSpPr>
            <a:spLocks noGrp="1"/>
          </p:cNvSpPr>
          <p:nvPr>
            <p:ph idx="1"/>
          </p:nvPr>
        </p:nvSpPr>
        <p:spPr>
          <a:xfrm>
            <a:off x="129683" y="1870471"/>
            <a:ext cx="11927334" cy="4351338"/>
          </a:xfrm>
        </p:spPr>
        <p:txBody>
          <a:bodyPr>
            <a:normAutofit/>
          </a:bodyPr>
          <a:lstStyle/>
          <a:p>
            <a:r>
              <a:rPr lang="en-GB" sz="2400" dirty="0"/>
              <a:t>Dawn Skelton, Director LLT, Professor of Ageing &amp; Health, Glasgow Caledonian University, Chair: British Geriatrics Society Rehabilitation Group, Member National Falls Prevention Coordination Group</a:t>
            </a:r>
          </a:p>
          <a:p>
            <a:r>
              <a:rPr lang="en-GB" sz="2400" dirty="0"/>
              <a:t>Bex Townley, Director LLT, Senior Activity and Health Practitioner, FCIMSPA </a:t>
            </a:r>
          </a:p>
          <a:p>
            <a:r>
              <a:rPr lang="en-GB" sz="2400" dirty="0"/>
              <a:t>Hannah Barbour, AGILE Falls &amp; Bone Health Officer</a:t>
            </a:r>
          </a:p>
          <a:p>
            <a:r>
              <a:rPr lang="en-GB" sz="2400" dirty="0"/>
              <a:t>Steffi Bailey, AGILE Falls &amp; Bone Health Officer</a:t>
            </a:r>
          </a:p>
          <a:p>
            <a:r>
              <a:rPr lang="en-GB" sz="2400" dirty="0"/>
              <a:t>Sarah De </a:t>
            </a:r>
            <a:r>
              <a:rPr lang="en-GB" sz="2400" dirty="0" err="1"/>
              <a:t>Biase</a:t>
            </a:r>
            <a:r>
              <a:rPr lang="en-GB" sz="2400" dirty="0"/>
              <a:t>, AGILE Falls &amp; Bone Health Officer</a:t>
            </a:r>
          </a:p>
          <a:p>
            <a:r>
              <a:rPr lang="en-GB" sz="2400" dirty="0"/>
              <a:t>Supporting: </a:t>
            </a:r>
          </a:p>
          <a:p>
            <a:pPr lvl="1"/>
            <a:r>
              <a:rPr lang="en-GB" sz="2000" dirty="0"/>
              <a:t>Sarah Lambert, AGILE Education Officer</a:t>
            </a:r>
          </a:p>
          <a:p>
            <a:pPr lvl="1"/>
            <a:r>
              <a:rPr lang="en-GB" sz="2000" dirty="0"/>
              <a:t>Susanne Arnold, AGILE Chair</a:t>
            </a:r>
          </a:p>
        </p:txBody>
      </p:sp>
      <p:pic>
        <p:nvPicPr>
          <p:cNvPr id="4" name="Picture 3">
            <a:extLst>
              <a:ext uri="{FF2B5EF4-FFF2-40B4-BE49-F238E27FC236}">
                <a16:creationId xmlns:a16="http://schemas.microsoft.com/office/drawing/2014/main" id="{6FA62890-9D27-4F76-0257-FB1ACB704C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3849270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A6C56E-639F-4E42-8E8E-67B4BEDB78F4}"/>
              </a:ext>
            </a:extLst>
          </p:cNvPr>
          <p:cNvSpPr>
            <a:spLocks noGrp="1"/>
          </p:cNvSpPr>
          <p:nvPr>
            <p:ph idx="1"/>
          </p:nvPr>
        </p:nvSpPr>
        <p:spPr>
          <a:xfrm>
            <a:off x="423368" y="1415740"/>
            <a:ext cx="6681969" cy="5352083"/>
          </a:xfrm>
        </p:spPr>
        <p:txBody>
          <a:bodyPr>
            <a:normAutofit/>
          </a:bodyPr>
          <a:lstStyle/>
          <a:p>
            <a:r>
              <a:rPr lang="en-US" sz="2800" dirty="0">
                <a:latin typeface="+mj-lt"/>
              </a:rPr>
              <a:t>Effective:</a:t>
            </a:r>
          </a:p>
          <a:p>
            <a:pPr lvl="1"/>
            <a:r>
              <a:rPr lang="en-US" sz="2600" dirty="0">
                <a:latin typeface="+mj-lt"/>
              </a:rPr>
              <a:t>Types of exercise</a:t>
            </a:r>
          </a:p>
          <a:p>
            <a:pPr lvl="1"/>
            <a:r>
              <a:rPr lang="en-US" sz="2600" dirty="0">
                <a:latin typeface="+mj-lt"/>
              </a:rPr>
              <a:t>Components of fitness</a:t>
            </a:r>
          </a:p>
          <a:p>
            <a:pPr lvl="1"/>
            <a:r>
              <a:rPr lang="en-US" sz="2600" dirty="0">
                <a:latin typeface="+mj-lt"/>
              </a:rPr>
              <a:t>Dose</a:t>
            </a:r>
          </a:p>
          <a:p>
            <a:pPr lvl="2"/>
            <a:r>
              <a:rPr lang="en-US" sz="2400" dirty="0">
                <a:latin typeface="+mj-lt"/>
              </a:rPr>
              <a:t>Frequency / time / duration</a:t>
            </a:r>
          </a:p>
          <a:p>
            <a:pPr lvl="1"/>
            <a:r>
              <a:rPr lang="en-US" sz="2800" dirty="0">
                <a:latin typeface="+mj-lt"/>
              </a:rPr>
              <a:t>Behaviour change support</a:t>
            </a:r>
          </a:p>
          <a:p>
            <a:pPr lvl="1"/>
            <a:r>
              <a:rPr lang="en-US" sz="2800" dirty="0">
                <a:latin typeface="+mj-lt"/>
              </a:rPr>
              <a:t>Physical literacy</a:t>
            </a:r>
          </a:p>
          <a:p>
            <a:r>
              <a:rPr lang="en-US" dirty="0">
                <a:latin typeface="+mj-lt"/>
              </a:rPr>
              <a:t>If you have programmes that work, replicate them with fidelity!</a:t>
            </a:r>
          </a:p>
          <a:p>
            <a:endParaRPr lang="en-US" sz="2800" dirty="0">
              <a:latin typeface="+mj-lt"/>
            </a:endParaRPr>
          </a:p>
        </p:txBody>
      </p:sp>
      <p:sp>
        <p:nvSpPr>
          <p:cNvPr id="4" name="Title 5">
            <a:extLst>
              <a:ext uri="{FF2B5EF4-FFF2-40B4-BE49-F238E27FC236}">
                <a16:creationId xmlns:a16="http://schemas.microsoft.com/office/drawing/2014/main" id="{17D38579-1867-294A-A2A8-B7CDCC9F43F4}"/>
              </a:ext>
            </a:extLst>
          </p:cNvPr>
          <p:cNvSpPr>
            <a:spLocks noGrp="1"/>
          </p:cNvSpPr>
          <p:nvPr>
            <p:ph type="title"/>
          </p:nvPr>
        </p:nvSpPr>
        <p:spPr>
          <a:xfrm>
            <a:off x="172046" y="90177"/>
            <a:ext cx="10515600" cy="1325563"/>
          </a:xfrm>
        </p:spPr>
        <p:txBody>
          <a:bodyPr/>
          <a:lstStyle/>
          <a:p>
            <a:r>
              <a:rPr lang="en-US" dirty="0"/>
              <a:t>Programme Fidelity Matters</a:t>
            </a:r>
          </a:p>
        </p:txBody>
      </p:sp>
      <p:pic>
        <p:nvPicPr>
          <p:cNvPr id="5" name="Content Placeholder 3">
            <a:extLst>
              <a:ext uri="{FF2B5EF4-FFF2-40B4-BE49-F238E27FC236}">
                <a16:creationId xmlns:a16="http://schemas.microsoft.com/office/drawing/2014/main" id="{F53340CD-0B1F-F249-86C2-C8D3D54AEB98}"/>
              </a:ext>
            </a:extLst>
          </p:cNvPr>
          <p:cNvPicPr>
            <a:picLocks noChangeAspect="1"/>
          </p:cNvPicPr>
          <p:nvPr/>
        </p:nvPicPr>
        <p:blipFill>
          <a:blip r:embed="rId2"/>
          <a:stretch>
            <a:fillRect/>
          </a:stretch>
        </p:blipFill>
        <p:spPr>
          <a:xfrm>
            <a:off x="5681271" y="5062800"/>
            <a:ext cx="2623279" cy="1788600"/>
          </a:xfrm>
          <a:prstGeom prst="rect">
            <a:avLst/>
          </a:prstGeom>
        </p:spPr>
      </p:pic>
      <p:pic>
        <p:nvPicPr>
          <p:cNvPr id="2" name="Picture 1">
            <a:extLst>
              <a:ext uri="{FF2B5EF4-FFF2-40B4-BE49-F238E27FC236}">
                <a16:creationId xmlns:a16="http://schemas.microsoft.com/office/drawing/2014/main" id="{9F6B7045-0F52-347A-4B17-8FA21D0688CC}"/>
              </a:ext>
            </a:extLst>
          </p:cNvPr>
          <p:cNvPicPr>
            <a:picLocks noChangeAspect="1"/>
          </p:cNvPicPr>
          <p:nvPr/>
        </p:nvPicPr>
        <p:blipFill>
          <a:blip r:embed="rId3"/>
          <a:stretch>
            <a:fillRect/>
          </a:stretch>
        </p:blipFill>
        <p:spPr>
          <a:xfrm>
            <a:off x="8304551" y="-19440"/>
            <a:ext cx="3887449" cy="6870840"/>
          </a:xfrm>
          <a:prstGeom prst="rect">
            <a:avLst/>
          </a:prstGeom>
        </p:spPr>
      </p:pic>
    </p:spTree>
    <p:extLst>
      <p:ext uri="{BB962C8B-B14F-4D97-AF65-F5344CB8AC3E}">
        <p14:creationId xmlns:p14="http://schemas.microsoft.com/office/powerpoint/2010/main" val="305181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460E-7ECB-4D6D-A984-B22CFFE4DBDF}"/>
              </a:ext>
            </a:extLst>
          </p:cNvPr>
          <p:cNvSpPr>
            <a:spLocks noGrp="1"/>
          </p:cNvSpPr>
          <p:nvPr>
            <p:ph type="title"/>
          </p:nvPr>
        </p:nvSpPr>
        <p:spPr>
          <a:xfrm>
            <a:off x="203199" y="614362"/>
            <a:ext cx="11220325" cy="865467"/>
          </a:xfrm>
        </p:spPr>
        <p:txBody>
          <a:bodyPr>
            <a:normAutofit/>
          </a:bodyPr>
          <a:lstStyle/>
          <a:p>
            <a:r>
              <a:rPr lang="en-GB" dirty="0"/>
              <a:t>Fundamental</a:t>
            </a:r>
            <a:r>
              <a:rPr lang="en-GB" b="1" dirty="0"/>
              <a:t> </a:t>
            </a:r>
            <a:r>
              <a:rPr lang="en-GB" dirty="0"/>
              <a:t>Principles</a:t>
            </a:r>
          </a:p>
        </p:txBody>
      </p:sp>
      <p:sp>
        <p:nvSpPr>
          <p:cNvPr id="3" name="Content Placeholder 2">
            <a:extLst>
              <a:ext uri="{FF2B5EF4-FFF2-40B4-BE49-F238E27FC236}">
                <a16:creationId xmlns:a16="http://schemas.microsoft.com/office/drawing/2014/main" id="{39FA9B19-1EED-4052-8D5B-ED8035265E87}"/>
              </a:ext>
            </a:extLst>
          </p:cNvPr>
          <p:cNvSpPr>
            <a:spLocks noGrp="1"/>
          </p:cNvSpPr>
          <p:nvPr>
            <p:ph idx="1"/>
          </p:nvPr>
        </p:nvSpPr>
        <p:spPr>
          <a:xfrm>
            <a:off x="203199" y="1596463"/>
            <a:ext cx="7979104" cy="4647175"/>
          </a:xfrm>
        </p:spPr>
        <p:txBody>
          <a:bodyPr>
            <a:normAutofit/>
          </a:bodyPr>
          <a:lstStyle/>
          <a:p>
            <a:pPr marL="0" indent="0">
              <a:buNone/>
            </a:pPr>
            <a:r>
              <a:rPr lang="en-GB" sz="2400" dirty="0">
                <a:latin typeface="+mj-lt"/>
              </a:rPr>
              <a:t>Fundamental to ensure the provision of a </a:t>
            </a:r>
            <a:r>
              <a:rPr lang="en-GB" sz="2400" b="1" dirty="0">
                <a:latin typeface="+mj-lt"/>
              </a:rPr>
              <a:t>SAFE</a:t>
            </a:r>
            <a:r>
              <a:rPr lang="en-GB" sz="2400" dirty="0">
                <a:latin typeface="+mj-lt"/>
              </a:rPr>
              <a:t>, </a:t>
            </a:r>
            <a:r>
              <a:rPr lang="en-GB" sz="2400" b="1" dirty="0">
                <a:latin typeface="+mj-lt"/>
              </a:rPr>
              <a:t>INDIVIDUALISED</a:t>
            </a:r>
            <a:r>
              <a:rPr lang="en-GB" sz="2400" dirty="0">
                <a:latin typeface="+mj-lt"/>
              </a:rPr>
              <a:t> and </a:t>
            </a:r>
            <a:r>
              <a:rPr lang="en-GB" sz="2400" b="1" dirty="0">
                <a:latin typeface="+mj-lt"/>
              </a:rPr>
              <a:t>EFFECTIVE</a:t>
            </a:r>
            <a:r>
              <a:rPr lang="en-GB" sz="2400" dirty="0">
                <a:latin typeface="+mj-lt"/>
              </a:rPr>
              <a:t> training dose to patients</a:t>
            </a:r>
          </a:p>
          <a:p>
            <a:endParaRPr lang="en-GB" sz="1400" dirty="0">
              <a:latin typeface="+mj-lt"/>
            </a:endParaRPr>
          </a:p>
          <a:p>
            <a:r>
              <a:rPr lang="en-GB" sz="2400" b="1" dirty="0">
                <a:latin typeface="+mj-lt"/>
              </a:rPr>
              <a:t>SPECIFICITY</a:t>
            </a:r>
            <a:r>
              <a:rPr lang="en-GB" sz="2400" dirty="0">
                <a:latin typeface="+mj-lt"/>
              </a:rPr>
              <a:t>: responses to exercise training are specific to the stimulus induced by the exercise task</a:t>
            </a:r>
          </a:p>
          <a:p>
            <a:endParaRPr lang="en-GB" sz="1400" dirty="0">
              <a:latin typeface="+mj-lt"/>
            </a:endParaRPr>
          </a:p>
          <a:p>
            <a:r>
              <a:rPr lang="en-GB" sz="2400" b="1" dirty="0">
                <a:latin typeface="+mj-lt"/>
              </a:rPr>
              <a:t>OVERLOAD</a:t>
            </a:r>
            <a:r>
              <a:rPr lang="en-GB" sz="2400" dirty="0">
                <a:latin typeface="+mj-lt"/>
              </a:rPr>
              <a:t>: A greater than habitual stress or load on the body is needed to induce adaptation</a:t>
            </a:r>
          </a:p>
          <a:p>
            <a:endParaRPr lang="en-GB" sz="1400" dirty="0">
              <a:latin typeface="+mj-lt"/>
            </a:endParaRPr>
          </a:p>
          <a:p>
            <a:r>
              <a:rPr lang="en-GB" sz="2400" b="1" dirty="0">
                <a:latin typeface="+mj-lt"/>
              </a:rPr>
              <a:t>PROGRESSION</a:t>
            </a:r>
            <a:r>
              <a:rPr lang="en-GB" sz="2400" dirty="0">
                <a:latin typeface="+mj-lt"/>
              </a:rPr>
              <a:t>: A gradual and systematic increase in stress placed on the body is necessary to induce continual training adaptation over a period of time</a:t>
            </a:r>
          </a:p>
        </p:txBody>
      </p:sp>
      <p:pic>
        <p:nvPicPr>
          <p:cNvPr id="7" name="Picture 6">
            <a:extLst>
              <a:ext uri="{FF2B5EF4-FFF2-40B4-BE49-F238E27FC236}">
                <a16:creationId xmlns:a16="http://schemas.microsoft.com/office/drawing/2014/main" id="{1E1097EB-9E65-E512-A733-50CFB34064E9}"/>
              </a:ext>
            </a:extLst>
          </p:cNvPr>
          <p:cNvPicPr>
            <a:picLocks noChangeAspect="1"/>
          </p:cNvPicPr>
          <p:nvPr/>
        </p:nvPicPr>
        <p:blipFill>
          <a:blip r:embed="rId3"/>
          <a:stretch>
            <a:fillRect/>
          </a:stretch>
        </p:blipFill>
        <p:spPr>
          <a:xfrm>
            <a:off x="8311881" y="1302097"/>
            <a:ext cx="3501748" cy="5047120"/>
          </a:xfrm>
          <a:prstGeom prst="rect">
            <a:avLst/>
          </a:prstGeom>
        </p:spPr>
      </p:pic>
      <p:sp>
        <p:nvSpPr>
          <p:cNvPr id="8" name="TextBox 7">
            <a:extLst>
              <a:ext uri="{FF2B5EF4-FFF2-40B4-BE49-F238E27FC236}">
                <a16:creationId xmlns:a16="http://schemas.microsoft.com/office/drawing/2014/main" id="{0218C2AB-1DB9-271C-7E95-CEFFEDCEEEA9}"/>
              </a:ext>
            </a:extLst>
          </p:cNvPr>
          <p:cNvSpPr txBox="1"/>
          <p:nvPr/>
        </p:nvSpPr>
        <p:spPr>
          <a:xfrm>
            <a:off x="378372" y="6243638"/>
            <a:ext cx="7394028" cy="461665"/>
          </a:xfrm>
          <a:prstGeom prst="rect">
            <a:avLst/>
          </a:prstGeom>
          <a:solidFill>
            <a:schemeClr val="accent2"/>
          </a:solidFill>
        </p:spPr>
        <p:txBody>
          <a:bodyPr wrap="square" rtlCol="0">
            <a:spAutoFit/>
          </a:bodyPr>
          <a:lstStyle/>
          <a:p>
            <a:pPr algn="ctr"/>
            <a:r>
              <a:rPr lang="en-US" sz="2400" b="1" dirty="0">
                <a:solidFill>
                  <a:schemeClr val="bg1"/>
                </a:solidFill>
              </a:rPr>
              <a:t>EFFECTS STOP WHEN DISCONTINUE</a:t>
            </a:r>
          </a:p>
        </p:txBody>
      </p:sp>
      <p:pic>
        <p:nvPicPr>
          <p:cNvPr id="4" name="Picture 3">
            <a:extLst>
              <a:ext uri="{FF2B5EF4-FFF2-40B4-BE49-F238E27FC236}">
                <a16:creationId xmlns:a16="http://schemas.microsoft.com/office/drawing/2014/main" id="{D871DF0D-86D5-4EE8-78F5-2CAD557E14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4652" y="6179322"/>
            <a:ext cx="1192701" cy="1001844"/>
          </a:xfrm>
          <a:prstGeom prst="rect">
            <a:avLst/>
          </a:prstGeom>
        </p:spPr>
      </p:pic>
    </p:spTree>
    <p:extLst>
      <p:ext uri="{BB962C8B-B14F-4D97-AF65-F5344CB8AC3E}">
        <p14:creationId xmlns:p14="http://schemas.microsoft.com/office/powerpoint/2010/main" val="1119891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C3-1A9A-7F45-A255-D3E86916101A}"/>
              </a:ext>
            </a:extLst>
          </p:cNvPr>
          <p:cNvSpPr>
            <a:spLocks noGrp="1"/>
          </p:cNvSpPr>
          <p:nvPr>
            <p:ph type="title"/>
          </p:nvPr>
        </p:nvSpPr>
        <p:spPr>
          <a:xfrm>
            <a:off x="200422" y="55650"/>
            <a:ext cx="10058400" cy="1450757"/>
          </a:xfrm>
        </p:spPr>
        <p:txBody>
          <a:bodyPr/>
          <a:lstStyle/>
          <a:p>
            <a:r>
              <a:rPr lang="en-US" dirty="0"/>
              <a:t>The evidence….. What works best?</a:t>
            </a:r>
          </a:p>
        </p:txBody>
      </p:sp>
      <p:sp>
        <p:nvSpPr>
          <p:cNvPr id="3" name="Content Placeholder 2">
            <a:extLst>
              <a:ext uri="{FF2B5EF4-FFF2-40B4-BE49-F238E27FC236}">
                <a16:creationId xmlns:a16="http://schemas.microsoft.com/office/drawing/2014/main" id="{F5473615-1EE8-A649-8D26-67026E1656E5}"/>
              </a:ext>
            </a:extLst>
          </p:cNvPr>
          <p:cNvSpPr>
            <a:spLocks noGrp="1"/>
          </p:cNvSpPr>
          <p:nvPr>
            <p:ph idx="1"/>
          </p:nvPr>
        </p:nvSpPr>
        <p:spPr>
          <a:xfrm>
            <a:off x="61049" y="1756776"/>
            <a:ext cx="8340074" cy="4384674"/>
          </a:xfrm>
        </p:spPr>
        <p:txBody>
          <a:bodyPr>
            <a:noAutofit/>
          </a:bodyPr>
          <a:lstStyle/>
          <a:p>
            <a:pPr marL="528637" indent="-457200">
              <a:lnSpc>
                <a:spcPct val="100000"/>
              </a:lnSpc>
              <a:spcBef>
                <a:spcPts val="800"/>
              </a:spcBef>
              <a:buFont typeface="Wingdings" pitchFamily="2" charset="2"/>
              <a:buChar char="§"/>
            </a:pPr>
            <a:r>
              <a:rPr lang="en-US" sz="2600" dirty="0">
                <a:latin typeface="+mj-lt"/>
              </a:rPr>
              <a:t>Functional balance and strength</a:t>
            </a:r>
          </a:p>
          <a:p>
            <a:pPr marL="821245" lvl="1" indent="-457200">
              <a:lnSpc>
                <a:spcPct val="100000"/>
              </a:lnSpc>
              <a:spcBef>
                <a:spcPts val="800"/>
              </a:spcBef>
              <a:buFont typeface="Wingdings" pitchFamily="2" charset="2"/>
              <a:buChar char="§"/>
            </a:pPr>
            <a:r>
              <a:rPr lang="en-US" sz="2400" dirty="0">
                <a:latin typeface="+mj-lt"/>
              </a:rPr>
              <a:t>Highly challenging + progressive</a:t>
            </a:r>
          </a:p>
          <a:p>
            <a:pPr marL="528637" indent="-457200">
              <a:lnSpc>
                <a:spcPct val="100000"/>
              </a:lnSpc>
              <a:spcBef>
                <a:spcPts val="800"/>
              </a:spcBef>
              <a:buFont typeface="Wingdings" pitchFamily="2" charset="2"/>
              <a:buChar char="§"/>
            </a:pPr>
            <a:r>
              <a:rPr lang="en-US" sz="2600" dirty="0">
                <a:latin typeface="+mj-lt"/>
              </a:rPr>
              <a:t>Frequency 3 x per week (for ≥ 2 hours total)</a:t>
            </a:r>
          </a:p>
          <a:p>
            <a:pPr marL="528637" indent="-457200">
              <a:lnSpc>
                <a:spcPct val="100000"/>
              </a:lnSpc>
              <a:spcBef>
                <a:spcPts val="800"/>
              </a:spcBef>
              <a:buFont typeface="Wingdings" pitchFamily="2" charset="2"/>
              <a:buChar char="§"/>
            </a:pPr>
            <a:r>
              <a:rPr lang="en-US" sz="2600" dirty="0">
                <a:solidFill>
                  <a:schemeClr val="accent2">
                    <a:lumMod val="75000"/>
                  </a:schemeClr>
                </a:solidFill>
                <a:latin typeface="+mj-lt"/>
              </a:rPr>
              <a:t>Duration ≥ 6 months</a:t>
            </a:r>
          </a:p>
          <a:p>
            <a:pPr marL="528637" indent="-457200">
              <a:lnSpc>
                <a:spcPct val="100000"/>
              </a:lnSpc>
              <a:spcBef>
                <a:spcPts val="800"/>
              </a:spcBef>
              <a:buFont typeface="Wingdings" pitchFamily="2" charset="2"/>
              <a:buChar char="§"/>
            </a:pPr>
            <a:r>
              <a:rPr lang="en-US" sz="2600" dirty="0">
                <a:solidFill>
                  <a:schemeClr val="accent2">
                    <a:lumMod val="75000"/>
                  </a:schemeClr>
                </a:solidFill>
                <a:latin typeface="+mj-lt"/>
              </a:rPr>
              <a:t>AT LEAST 12 WEEKS (Dose ≥ 50 hours)</a:t>
            </a:r>
          </a:p>
          <a:p>
            <a:pPr marL="528637" indent="-457200">
              <a:lnSpc>
                <a:spcPct val="100000"/>
              </a:lnSpc>
              <a:spcBef>
                <a:spcPts val="800"/>
              </a:spcBef>
              <a:buFont typeface="Wingdings" pitchFamily="2" charset="2"/>
              <a:buChar char="§"/>
            </a:pPr>
            <a:endParaRPr lang="en-US" sz="1400" dirty="0">
              <a:latin typeface="+mj-lt"/>
            </a:endParaRPr>
          </a:p>
          <a:p>
            <a:pPr marL="415925" indent="-415925">
              <a:lnSpc>
                <a:spcPct val="100000"/>
              </a:lnSpc>
              <a:spcBef>
                <a:spcPts val="800"/>
              </a:spcBef>
              <a:buFont typeface="Wingdings" pitchFamily="2" charset="2"/>
              <a:buChar char="Ø"/>
            </a:pPr>
            <a:r>
              <a:rPr lang="en-US" sz="2600" dirty="0">
                <a:latin typeface="+mj-lt"/>
              </a:rPr>
              <a:t>These types of exercise also reduce fear of falling</a:t>
            </a:r>
          </a:p>
          <a:p>
            <a:pPr marL="415925" indent="-415925">
              <a:lnSpc>
                <a:spcPct val="100000"/>
              </a:lnSpc>
              <a:spcBef>
                <a:spcPts val="800"/>
              </a:spcBef>
              <a:spcAft>
                <a:spcPts val="0"/>
              </a:spcAft>
              <a:buFont typeface="Wingdings" pitchFamily="2" charset="2"/>
              <a:buChar char="Ø"/>
            </a:pPr>
            <a:r>
              <a:rPr lang="en-US" sz="2600" dirty="0">
                <a:latin typeface="+mj-lt"/>
              </a:rPr>
              <a:t>No evidence to support physical activity (</a:t>
            </a:r>
            <a:r>
              <a:rPr lang="en-US" sz="2600" dirty="0" err="1">
                <a:latin typeface="+mj-lt"/>
              </a:rPr>
              <a:t>eg.</a:t>
            </a:r>
            <a:r>
              <a:rPr lang="en-US" sz="2600" dirty="0">
                <a:latin typeface="+mj-lt"/>
              </a:rPr>
              <a:t> walking, dance) or resistance training alone</a:t>
            </a:r>
          </a:p>
        </p:txBody>
      </p:sp>
      <p:pic>
        <p:nvPicPr>
          <p:cNvPr id="5" name="Picture 7" descr="susie.jpg">
            <a:extLst>
              <a:ext uri="{FF2B5EF4-FFF2-40B4-BE49-F238E27FC236}">
                <a16:creationId xmlns:a16="http://schemas.microsoft.com/office/drawing/2014/main" id="{08AE9046-EDA5-B741-B630-02C07D4F95C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401123" y="1858267"/>
            <a:ext cx="3790877" cy="304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995FAE9-DBF3-5649-A2C6-2CFCDEFE2DDB}"/>
              </a:ext>
            </a:extLst>
          </p:cNvPr>
          <p:cNvSpPr/>
          <p:nvPr/>
        </p:nvSpPr>
        <p:spPr>
          <a:xfrm>
            <a:off x="8690827" y="5604905"/>
            <a:ext cx="3350841" cy="1077218"/>
          </a:xfrm>
          <a:prstGeom prst="rect">
            <a:avLst/>
          </a:prstGeom>
        </p:spPr>
        <p:txBody>
          <a:bodyPr wrap="square">
            <a:spAutoFit/>
          </a:bodyPr>
          <a:lstStyle/>
          <a:p>
            <a:pPr algn="r" eaLnBrk="0" hangingPunct="0">
              <a:spcBef>
                <a:spcPts val="0"/>
              </a:spcBef>
              <a:defRPr/>
            </a:pPr>
            <a:r>
              <a:rPr lang="en-GB" sz="1600" i="1" dirty="0">
                <a:solidFill>
                  <a:schemeClr val="bg1">
                    <a:lumMod val="50000"/>
                  </a:schemeClr>
                </a:solidFill>
                <a:latin typeface="Calibri" panose="020F0502020204030204" pitchFamily="34" charset="0"/>
                <a:cs typeface="Calibri" panose="020F0502020204030204" pitchFamily="34" charset="0"/>
              </a:rPr>
              <a:t>Sherrington et al., JAGS 2008, NSWPHB 2011, BJSM 2016; </a:t>
            </a:r>
          </a:p>
          <a:p>
            <a:pPr algn="r" eaLnBrk="0" hangingPunct="0">
              <a:spcBef>
                <a:spcPts val="0"/>
              </a:spcBef>
              <a:defRPr/>
            </a:pPr>
            <a:r>
              <a:rPr lang="en-GB" sz="1600" i="1" dirty="0">
                <a:solidFill>
                  <a:schemeClr val="bg1">
                    <a:lumMod val="50000"/>
                  </a:schemeClr>
                </a:solidFill>
                <a:latin typeface="Calibri" panose="020F0502020204030204" pitchFamily="34" charset="0"/>
                <a:cs typeface="Calibri" panose="020F0502020204030204" pitchFamily="34" charset="0"/>
              </a:rPr>
              <a:t>Cochrane Review 2019; Kendrick Cochrane Review </a:t>
            </a:r>
            <a:r>
              <a:rPr lang="en-GB" sz="1600" i="1" dirty="0" err="1">
                <a:solidFill>
                  <a:schemeClr val="bg1">
                    <a:lumMod val="50000"/>
                  </a:schemeClr>
                </a:solidFill>
                <a:latin typeface="Calibri" panose="020F0502020204030204" pitchFamily="34" charset="0"/>
                <a:cs typeface="Calibri" panose="020F0502020204030204" pitchFamily="34" charset="0"/>
              </a:rPr>
              <a:t>FoF</a:t>
            </a:r>
            <a:r>
              <a:rPr lang="en-GB" sz="1600" i="1" dirty="0">
                <a:solidFill>
                  <a:schemeClr val="bg1">
                    <a:lumMod val="50000"/>
                  </a:schemeClr>
                </a:solidFill>
                <a:latin typeface="Calibri" panose="020F0502020204030204" pitchFamily="34" charset="0"/>
                <a:cs typeface="Calibri" panose="020F0502020204030204" pitchFamily="34" charset="0"/>
              </a:rPr>
              <a:t> 2014</a:t>
            </a:r>
          </a:p>
        </p:txBody>
      </p:sp>
      <p:sp>
        <p:nvSpPr>
          <p:cNvPr id="8" name="TextBox 7">
            <a:extLst>
              <a:ext uri="{FF2B5EF4-FFF2-40B4-BE49-F238E27FC236}">
                <a16:creationId xmlns:a16="http://schemas.microsoft.com/office/drawing/2014/main" id="{C4653015-D9EE-8639-5FA4-76B4BEB6AAD4}"/>
              </a:ext>
            </a:extLst>
          </p:cNvPr>
          <p:cNvSpPr txBox="1"/>
          <p:nvPr/>
        </p:nvSpPr>
        <p:spPr>
          <a:xfrm>
            <a:off x="1532608" y="6012108"/>
            <a:ext cx="7394028" cy="461665"/>
          </a:xfrm>
          <a:prstGeom prst="rect">
            <a:avLst/>
          </a:prstGeom>
          <a:solidFill>
            <a:schemeClr val="accent2"/>
          </a:solidFill>
        </p:spPr>
        <p:txBody>
          <a:bodyPr wrap="square" rtlCol="0">
            <a:spAutoFit/>
          </a:bodyPr>
          <a:lstStyle/>
          <a:p>
            <a:pPr algn="ctr"/>
            <a:r>
              <a:rPr lang="en-US" sz="2400" b="1" dirty="0">
                <a:solidFill>
                  <a:schemeClr val="bg1"/>
                </a:solidFill>
              </a:rPr>
              <a:t>EFFECTS STOP WHEN DISCONTINUE</a:t>
            </a:r>
          </a:p>
        </p:txBody>
      </p:sp>
      <p:pic>
        <p:nvPicPr>
          <p:cNvPr id="4" name="Picture 3">
            <a:extLst>
              <a:ext uri="{FF2B5EF4-FFF2-40B4-BE49-F238E27FC236}">
                <a16:creationId xmlns:a16="http://schemas.microsoft.com/office/drawing/2014/main" id="{F66CAEF6-AA45-9DCF-17DC-05334660F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28959" y="266634"/>
            <a:ext cx="1263233" cy="1061089"/>
          </a:xfrm>
          <a:prstGeom prst="rect">
            <a:avLst/>
          </a:prstGeom>
        </p:spPr>
      </p:pic>
    </p:spTree>
    <p:extLst>
      <p:ext uri="{BB962C8B-B14F-4D97-AF65-F5344CB8AC3E}">
        <p14:creationId xmlns:p14="http://schemas.microsoft.com/office/powerpoint/2010/main" val="4166351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2DA7D-F4F4-4E43-B359-AF32C8309D1A}"/>
              </a:ext>
            </a:extLst>
          </p:cNvPr>
          <p:cNvSpPr>
            <a:spLocks noGrp="1"/>
          </p:cNvSpPr>
          <p:nvPr>
            <p:ph type="title"/>
          </p:nvPr>
        </p:nvSpPr>
        <p:spPr>
          <a:xfrm>
            <a:off x="336121" y="464222"/>
            <a:ext cx="10058400" cy="1450757"/>
          </a:xfrm>
        </p:spPr>
        <p:txBody>
          <a:bodyPr/>
          <a:lstStyle/>
          <a:p>
            <a:r>
              <a:rPr lang="en-US" dirty="0"/>
              <a:t>Exercise for frailty and sarcopenia outcomes?</a:t>
            </a:r>
          </a:p>
        </p:txBody>
      </p:sp>
      <p:sp>
        <p:nvSpPr>
          <p:cNvPr id="3" name="Content Placeholder 2">
            <a:extLst>
              <a:ext uri="{FF2B5EF4-FFF2-40B4-BE49-F238E27FC236}">
                <a16:creationId xmlns:a16="http://schemas.microsoft.com/office/drawing/2014/main" id="{AD0C71FD-1F81-C443-B150-3BDA5547C964}"/>
              </a:ext>
            </a:extLst>
          </p:cNvPr>
          <p:cNvSpPr>
            <a:spLocks noGrp="1"/>
          </p:cNvSpPr>
          <p:nvPr>
            <p:ph idx="1"/>
          </p:nvPr>
        </p:nvSpPr>
        <p:spPr>
          <a:xfrm>
            <a:off x="462245" y="2186654"/>
            <a:ext cx="7625465" cy="3760891"/>
          </a:xfrm>
        </p:spPr>
        <p:txBody>
          <a:bodyPr>
            <a:noAutofit/>
          </a:bodyPr>
          <a:lstStyle/>
          <a:p>
            <a:r>
              <a:rPr lang="en-US" sz="2600" dirty="0">
                <a:latin typeface="+mj-lt"/>
              </a:rPr>
              <a:t>Exercise interventions appear to be effective in managing the various components of frailty and preventing/delaying the onset of frailty</a:t>
            </a:r>
          </a:p>
          <a:p>
            <a:r>
              <a:rPr lang="en-US" sz="2600" dirty="0">
                <a:latin typeface="+mj-lt"/>
              </a:rPr>
              <a:t>What works:</a:t>
            </a:r>
          </a:p>
          <a:p>
            <a:pPr lvl="1"/>
            <a:r>
              <a:rPr lang="en-US" sz="2200" dirty="0">
                <a:latin typeface="+mj-lt"/>
              </a:rPr>
              <a:t>duration ≥6 months</a:t>
            </a:r>
          </a:p>
          <a:p>
            <a:pPr lvl="1"/>
            <a:r>
              <a:rPr lang="en-US" sz="2200" dirty="0">
                <a:latin typeface="+mj-lt"/>
              </a:rPr>
              <a:t>sessions lasting 45-60 minutes </a:t>
            </a:r>
          </a:p>
          <a:p>
            <a:pPr lvl="1"/>
            <a:r>
              <a:rPr lang="en-US" sz="2200" dirty="0">
                <a:latin typeface="+mj-lt"/>
              </a:rPr>
              <a:t>≥ 3 per week </a:t>
            </a:r>
          </a:p>
          <a:p>
            <a:pPr lvl="1"/>
            <a:r>
              <a:rPr lang="en-US" sz="2200" dirty="0">
                <a:latin typeface="+mj-lt"/>
              </a:rPr>
              <a:t>multicomponent exercise </a:t>
            </a:r>
          </a:p>
          <a:p>
            <a:r>
              <a:rPr lang="en-US" sz="2600" dirty="0">
                <a:latin typeface="+mj-lt"/>
              </a:rPr>
              <a:t>Shorter programmes did not improve outcomes</a:t>
            </a:r>
          </a:p>
          <a:p>
            <a:endParaRPr lang="en-US" sz="2600" dirty="0">
              <a:latin typeface="+mj-lt"/>
            </a:endParaRPr>
          </a:p>
        </p:txBody>
      </p:sp>
      <p:sp>
        <p:nvSpPr>
          <p:cNvPr id="4" name="TextBox 3">
            <a:extLst>
              <a:ext uri="{FF2B5EF4-FFF2-40B4-BE49-F238E27FC236}">
                <a16:creationId xmlns:a16="http://schemas.microsoft.com/office/drawing/2014/main" id="{59ECCB86-7011-FC49-8F52-FD46DC8A6AC2}"/>
              </a:ext>
            </a:extLst>
          </p:cNvPr>
          <p:cNvSpPr txBox="1"/>
          <p:nvPr/>
        </p:nvSpPr>
        <p:spPr>
          <a:xfrm>
            <a:off x="5473338" y="6097348"/>
            <a:ext cx="6574788" cy="584775"/>
          </a:xfrm>
          <a:prstGeom prst="rect">
            <a:avLst/>
          </a:prstGeom>
          <a:noFill/>
        </p:spPr>
        <p:txBody>
          <a:bodyPr wrap="square" rtlCol="0">
            <a:spAutoFit/>
          </a:bodyPr>
          <a:lstStyle/>
          <a:p>
            <a:pPr algn="r"/>
            <a:r>
              <a:rPr lang="en-US" sz="1600" i="1" dirty="0" err="1">
                <a:solidFill>
                  <a:schemeClr val="bg1">
                    <a:lumMod val="50000"/>
                  </a:schemeClr>
                </a:solidFill>
                <a:latin typeface="Calibri" panose="020F0502020204030204" pitchFamily="34" charset="0"/>
                <a:cs typeface="Calibri" panose="020F0502020204030204" pitchFamily="34" charset="0"/>
              </a:rPr>
              <a:t>Walston</a:t>
            </a:r>
            <a:r>
              <a:rPr lang="en-US" sz="1600" i="1" dirty="0">
                <a:solidFill>
                  <a:schemeClr val="bg1">
                    <a:lumMod val="50000"/>
                  </a:schemeClr>
                </a:solidFill>
                <a:latin typeface="Calibri" panose="020F0502020204030204" pitchFamily="34" charset="0"/>
                <a:cs typeface="Calibri" panose="020F0502020204030204" pitchFamily="34" charset="0"/>
              </a:rPr>
              <a:t> et al. </a:t>
            </a:r>
            <a:r>
              <a:rPr lang="en-US" sz="1600" i="1" dirty="0" err="1">
                <a:solidFill>
                  <a:schemeClr val="bg1">
                    <a:lumMod val="50000"/>
                  </a:schemeClr>
                </a:solidFill>
                <a:latin typeface="Calibri" panose="020F0502020204030204" pitchFamily="34" charset="0"/>
                <a:cs typeface="Calibri" panose="020F0502020204030204" pitchFamily="34" charset="0"/>
              </a:rPr>
              <a:t>Clin</a:t>
            </a:r>
            <a:r>
              <a:rPr lang="en-US" sz="1600" i="1" dirty="0">
                <a:solidFill>
                  <a:schemeClr val="bg1">
                    <a:lumMod val="50000"/>
                  </a:schemeClr>
                </a:solidFill>
                <a:latin typeface="Calibri" panose="020F0502020204030204" pitchFamily="34" charset="0"/>
                <a:cs typeface="Calibri" panose="020F0502020204030204" pitchFamily="34" charset="0"/>
              </a:rPr>
              <a:t> </a:t>
            </a:r>
            <a:r>
              <a:rPr lang="en-US" sz="1600" i="1" dirty="0" err="1">
                <a:solidFill>
                  <a:schemeClr val="bg1">
                    <a:lumMod val="50000"/>
                  </a:schemeClr>
                </a:solidFill>
                <a:latin typeface="Calibri" panose="020F0502020204030204" pitchFamily="34" charset="0"/>
                <a:cs typeface="Calibri" panose="020F0502020204030204" pitchFamily="34" charset="0"/>
              </a:rPr>
              <a:t>Geriatr</a:t>
            </a:r>
            <a:r>
              <a:rPr lang="en-US" sz="1600" i="1" dirty="0">
                <a:solidFill>
                  <a:schemeClr val="bg1">
                    <a:lumMod val="50000"/>
                  </a:schemeClr>
                </a:solidFill>
                <a:latin typeface="Calibri" panose="020F0502020204030204" pitchFamily="34" charset="0"/>
                <a:cs typeface="Calibri" panose="020F0502020204030204" pitchFamily="34" charset="0"/>
              </a:rPr>
              <a:t> Med 2018; Silva et al. J Frailty Aging 2017; Lee et al. J Clin </a:t>
            </a:r>
            <a:r>
              <a:rPr lang="en-US" sz="1600" i="1" dirty="0" err="1">
                <a:solidFill>
                  <a:schemeClr val="bg1">
                    <a:lumMod val="50000"/>
                  </a:schemeClr>
                </a:solidFill>
                <a:latin typeface="Calibri" panose="020F0502020204030204" pitchFamily="34" charset="0"/>
                <a:cs typeface="Calibri" panose="020F0502020204030204" pitchFamily="34" charset="0"/>
              </a:rPr>
              <a:t>Geront</a:t>
            </a:r>
            <a:r>
              <a:rPr lang="en-US" sz="1600" i="1" dirty="0">
                <a:solidFill>
                  <a:schemeClr val="bg1">
                    <a:lumMod val="50000"/>
                  </a:schemeClr>
                </a:solidFill>
                <a:latin typeface="Calibri" panose="020F0502020204030204" pitchFamily="34" charset="0"/>
                <a:cs typeface="Calibri" panose="020F0502020204030204" pitchFamily="34" charset="0"/>
              </a:rPr>
              <a:t> </a:t>
            </a:r>
            <a:r>
              <a:rPr lang="en-US" sz="1600" i="1" dirty="0" err="1">
                <a:solidFill>
                  <a:schemeClr val="bg1">
                    <a:lumMod val="50000"/>
                  </a:schemeClr>
                </a:solidFill>
                <a:latin typeface="Calibri" panose="020F0502020204030204" pitchFamily="34" charset="0"/>
                <a:cs typeface="Calibri" panose="020F0502020204030204" pitchFamily="34" charset="0"/>
              </a:rPr>
              <a:t>Geriatr</a:t>
            </a:r>
            <a:r>
              <a:rPr lang="en-US" sz="1600" i="1" dirty="0">
                <a:solidFill>
                  <a:schemeClr val="bg1">
                    <a:lumMod val="50000"/>
                  </a:schemeClr>
                </a:solidFill>
                <a:latin typeface="Calibri" panose="020F0502020204030204" pitchFamily="34" charset="0"/>
                <a:cs typeface="Calibri" panose="020F0502020204030204" pitchFamily="34" charset="0"/>
              </a:rPr>
              <a:t> 2012; </a:t>
            </a:r>
            <a:r>
              <a:rPr lang="en-US" sz="1600" i="1" dirty="0" err="1">
                <a:solidFill>
                  <a:schemeClr val="bg1">
                    <a:lumMod val="50000"/>
                  </a:schemeClr>
                </a:solidFill>
                <a:latin typeface="Calibri" panose="020F0502020204030204" pitchFamily="34" charset="0"/>
                <a:cs typeface="Calibri" panose="020F0502020204030204" pitchFamily="34" charset="0"/>
              </a:rPr>
              <a:t>Beaudart</a:t>
            </a:r>
            <a:r>
              <a:rPr lang="en-US" sz="1600" i="1" dirty="0">
                <a:solidFill>
                  <a:schemeClr val="bg1">
                    <a:lumMod val="50000"/>
                  </a:schemeClr>
                </a:solidFill>
                <a:latin typeface="Calibri" panose="020F0502020204030204" pitchFamily="34" charset="0"/>
                <a:cs typeface="Calibri" panose="020F0502020204030204" pitchFamily="34" charset="0"/>
              </a:rPr>
              <a:t> et al. Osteoporosis Int 2018</a:t>
            </a:r>
          </a:p>
        </p:txBody>
      </p:sp>
      <p:sp>
        <p:nvSpPr>
          <p:cNvPr id="5" name="TextBox 4">
            <a:extLst>
              <a:ext uri="{FF2B5EF4-FFF2-40B4-BE49-F238E27FC236}">
                <a16:creationId xmlns:a16="http://schemas.microsoft.com/office/drawing/2014/main" id="{8DC0E40C-2BED-195C-9EEF-87BE0486A19A}"/>
              </a:ext>
            </a:extLst>
          </p:cNvPr>
          <p:cNvSpPr txBox="1"/>
          <p:nvPr/>
        </p:nvSpPr>
        <p:spPr>
          <a:xfrm>
            <a:off x="0" y="6512846"/>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#EUGMS22</a:t>
            </a:r>
          </a:p>
        </p:txBody>
      </p:sp>
      <p:pic>
        <p:nvPicPr>
          <p:cNvPr id="6" name="Picture 5" descr="Ethnic3.jpg">
            <a:extLst>
              <a:ext uri="{FF2B5EF4-FFF2-40B4-BE49-F238E27FC236}">
                <a16:creationId xmlns:a16="http://schemas.microsoft.com/office/drawing/2014/main" id="{8BAFA659-5905-468C-0803-B5EBB2F951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66083" y="1427505"/>
            <a:ext cx="3725917" cy="4196178"/>
          </a:xfrm>
          <a:prstGeom prst="rect">
            <a:avLst/>
          </a:prstGeom>
        </p:spPr>
      </p:pic>
      <p:pic>
        <p:nvPicPr>
          <p:cNvPr id="7" name="Picture 6">
            <a:extLst>
              <a:ext uri="{FF2B5EF4-FFF2-40B4-BE49-F238E27FC236}">
                <a16:creationId xmlns:a16="http://schemas.microsoft.com/office/drawing/2014/main" id="{AB5639EF-5B4D-2FE0-AD45-8C5EF586D3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5532" y="366416"/>
            <a:ext cx="1263233" cy="1061089"/>
          </a:xfrm>
          <a:prstGeom prst="rect">
            <a:avLst/>
          </a:prstGeom>
        </p:spPr>
      </p:pic>
    </p:spTree>
    <p:extLst>
      <p:ext uri="{BB962C8B-B14F-4D97-AF65-F5344CB8AC3E}">
        <p14:creationId xmlns:p14="http://schemas.microsoft.com/office/powerpoint/2010/main" val="1794593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B86269A-4A66-3648-BB44-543F3FEC1309}"/>
              </a:ext>
            </a:extLst>
          </p:cNvPr>
          <p:cNvSpPr>
            <a:spLocks noGrp="1"/>
          </p:cNvSpPr>
          <p:nvPr>
            <p:ph type="title"/>
          </p:nvPr>
        </p:nvSpPr>
        <p:spPr>
          <a:xfrm>
            <a:off x="218902" y="480763"/>
            <a:ext cx="8757673" cy="960437"/>
          </a:xfrm>
        </p:spPr>
        <p:txBody>
          <a:bodyPr>
            <a:normAutofit fontScale="90000"/>
          </a:bodyPr>
          <a:lstStyle/>
          <a:p>
            <a:pPr algn="l">
              <a:defRPr/>
            </a:pPr>
            <a:r>
              <a:rPr lang="en-US" sz="4900" dirty="0"/>
              <a:t>An</a:t>
            </a:r>
            <a:r>
              <a:rPr lang="en-US" sz="3200" b="1" dirty="0">
                <a:solidFill>
                  <a:schemeClr val="accent5">
                    <a:lumMod val="50000"/>
                  </a:schemeClr>
                </a:solidFill>
                <a:latin typeface="Verdana"/>
                <a:cs typeface="Verdana"/>
              </a:rPr>
              <a:t> </a:t>
            </a:r>
            <a:r>
              <a:rPr lang="en-US" sz="4900" dirty="0"/>
              <a:t>effective exercise programme is not just a ‘set’ of exercises </a:t>
            </a:r>
          </a:p>
        </p:txBody>
      </p:sp>
      <p:sp>
        <p:nvSpPr>
          <p:cNvPr id="5" name="Content Placeholder 2">
            <a:extLst>
              <a:ext uri="{FF2B5EF4-FFF2-40B4-BE49-F238E27FC236}">
                <a16:creationId xmlns:a16="http://schemas.microsoft.com/office/drawing/2014/main" id="{AFF94145-5DB6-C242-A56A-D5B19FD1FDA8}"/>
              </a:ext>
            </a:extLst>
          </p:cNvPr>
          <p:cNvSpPr>
            <a:spLocks noGrp="1"/>
          </p:cNvSpPr>
          <p:nvPr>
            <p:ph type="body" sz="half" idx="1"/>
          </p:nvPr>
        </p:nvSpPr>
        <p:spPr>
          <a:xfrm>
            <a:off x="0" y="2092864"/>
            <a:ext cx="6652037" cy="4164188"/>
          </a:xfrm>
        </p:spPr>
        <p:txBody>
          <a:bodyPr>
            <a:normAutofit/>
          </a:bodyPr>
          <a:lstStyle/>
          <a:p>
            <a:pPr>
              <a:defRPr/>
            </a:pPr>
            <a:r>
              <a:rPr lang="en-GB" sz="2400" dirty="0">
                <a:latin typeface="+mj-lt"/>
              </a:rPr>
              <a:t>Examples from successful falls and exercise programmes </a:t>
            </a:r>
          </a:p>
          <a:p>
            <a:pPr>
              <a:defRPr/>
            </a:pPr>
            <a:r>
              <a:rPr lang="en-GB" sz="2400" dirty="0">
                <a:latin typeface="+mj-lt"/>
              </a:rPr>
              <a:t>A range of strategies that support participants </a:t>
            </a:r>
            <a:r>
              <a:rPr lang="en-GB" sz="2400" dirty="0" err="1">
                <a:latin typeface="+mj-lt"/>
              </a:rPr>
              <a:t>eg</a:t>
            </a:r>
            <a:r>
              <a:rPr lang="en-GB" sz="2400" dirty="0">
                <a:latin typeface="+mj-lt"/>
              </a:rPr>
              <a:t>. </a:t>
            </a:r>
          </a:p>
          <a:p>
            <a:pPr lvl="1">
              <a:defRPr/>
            </a:pPr>
            <a:r>
              <a:rPr lang="en-GB" dirty="0">
                <a:latin typeface="+mj-lt"/>
              </a:rPr>
              <a:t>Goal setting and self monitoring</a:t>
            </a:r>
          </a:p>
          <a:p>
            <a:pPr lvl="1">
              <a:defRPr/>
            </a:pPr>
            <a:r>
              <a:rPr lang="en-GB" dirty="0">
                <a:latin typeface="+mj-lt"/>
              </a:rPr>
              <a:t>Overcoming obstacles and difficulties</a:t>
            </a:r>
          </a:p>
          <a:p>
            <a:pPr lvl="1">
              <a:defRPr/>
            </a:pPr>
            <a:r>
              <a:rPr lang="en-GB" dirty="0">
                <a:latin typeface="+mj-lt"/>
              </a:rPr>
              <a:t>Educating the participant</a:t>
            </a:r>
          </a:p>
          <a:p>
            <a:pPr lvl="1">
              <a:defRPr/>
            </a:pPr>
            <a:r>
              <a:rPr lang="en-GB" dirty="0">
                <a:latin typeface="+mj-lt"/>
              </a:rPr>
              <a:t>Highlighting successes</a:t>
            </a:r>
          </a:p>
          <a:p>
            <a:pPr lvl="1">
              <a:defRPr/>
            </a:pPr>
            <a:r>
              <a:rPr lang="en-GB" dirty="0">
                <a:latin typeface="+mj-lt"/>
              </a:rPr>
              <a:t>Providing individual and group support</a:t>
            </a:r>
          </a:p>
          <a:p>
            <a:pPr lvl="1">
              <a:defRPr/>
            </a:pPr>
            <a:r>
              <a:rPr lang="en-GB" dirty="0">
                <a:latin typeface="+mj-lt"/>
              </a:rPr>
              <a:t>Social connectedness</a:t>
            </a:r>
          </a:p>
        </p:txBody>
      </p:sp>
      <p:sp>
        <p:nvSpPr>
          <p:cNvPr id="8" name="TextBox 7"/>
          <p:cNvSpPr txBox="1"/>
          <p:nvPr/>
        </p:nvSpPr>
        <p:spPr>
          <a:xfrm>
            <a:off x="9740959" y="6257052"/>
            <a:ext cx="2521972" cy="338554"/>
          </a:xfrm>
          <a:prstGeom prst="rect">
            <a:avLst/>
          </a:prstGeom>
          <a:noFill/>
        </p:spPr>
        <p:txBody>
          <a:bodyPr wrap="none" rtlCol="0">
            <a:spAutoFit/>
          </a:bodyPr>
          <a:lstStyle/>
          <a:p>
            <a:r>
              <a:rPr lang="en-US" sz="1600" i="1" dirty="0">
                <a:solidFill>
                  <a:schemeClr val="bg1">
                    <a:lumMod val="50000"/>
                  </a:schemeClr>
                </a:solidFill>
              </a:rPr>
              <a:t>Adapted  from Ben Cormack</a:t>
            </a:r>
          </a:p>
        </p:txBody>
      </p:sp>
      <p:grpSp>
        <p:nvGrpSpPr>
          <p:cNvPr id="2" name="Group 1">
            <a:extLst>
              <a:ext uri="{FF2B5EF4-FFF2-40B4-BE49-F238E27FC236}">
                <a16:creationId xmlns:a16="http://schemas.microsoft.com/office/drawing/2014/main" id="{6AF600FD-52BB-ADC6-3612-CB50BCF9E3C2}"/>
              </a:ext>
            </a:extLst>
          </p:cNvPr>
          <p:cNvGrpSpPr/>
          <p:nvPr/>
        </p:nvGrpSpPr>
        <p:grpSpPr>
          <a:xfrm>
            <a:off x="6290441" y="1749972"/>
            <a:ext cx="5862044" cy="4354607"/>
            <a:chOff x="6582732" y="1575848"/>
            <a:chExt cx="5609268" cy="4008469"/>
          </a:xfrm>
        </p:grpSpPr>
        <p:pic>
          <p:nvPicPr>
            <p:cNvPr id="4" name="Picture 3" descr="IMG_945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93305" y="1575848"/>
              <a:ext cx="5298695" cy="4008469"/>
            </a:xfrm>
            <a:prstGeom prst="rect">
              <a:avLst/>
            </a:prstGeom>
            <a:ln>
              <a:solidFill>
                <a:srgbClr val="000090"/>
              </a:solidFill>
            </a:ln>
          </p:spPr>
        </p:pic>
        <p:sp>
          <p:nvSpPr>
            <p:cNvPr id="7" name="TextBox 6"/>
            <p:cNvSpPr txBox="1"/>
            <p:nvPr/>
          </p:nvSpPr>
          <p:spPr>
            <a:xfrm>
              <a:off x="7008391" y="1713544"/>
              <a:ext cx="4560045" cy="979168"/>
            </a:xfrm>
            <a:prstGeom prst="rect">
              <a:avLst/>
            </a:prstGeom>
            <a:noFill/>
            <a:ln w="38100" cmpd="sng">
              <a:solidFill>
                <a:srgbClr val="FF0000"/>
              </a:solidFill>
              <a:prstDash val="dash"/>
            </a:ln>
          </p:spPr>
          <p:txBody>
            <a:bodyPr wrap="square" rtlCol="0">
              <a:spAutoFit/>
            </a:bodyPr>
            <a:lstStyle/>
            <a:p>
              <a:endParaRPr lang="en-US" dirty="0"/>
            </a:p>
          </p:txBody>
        </p:sp>
        <p:sp>
          <p:nvSpPr>
            <p:cNvPr id="22" name="Right Arrow 21"/>
            <p:cNvSpPr/>
            <p:nvPr/>
          </p:nvSpPr>
          <p:spPr>
            <a:xfrm rot="2757435" flipV="1">
              <a:off x="6523938" y="3111492"/>
              <a:ext cx="826318" cy="70872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F1311D84-C5CC-14E1-DD87-57A47992A3C7}"/>
              </a:ext>
            </a:extLst>
          </p:cNvPr>
          <p:cNvSpPr txBox="1"/>
          <p:nvPr/>
        </p:nvSpPr>
        <p:spPr>
          <a:xfrm>
            <a:off x="151073" y="5856399"/>
            <a:ext cx="6312864" cy="830997"/>
          </a:xfrm>
          <a:prstGeom prst="rect">
            <a:avLst/>
          </a:prstGeom>
          <a:solidFill>
            <a:schemeClr val="accent2"/>
          </a:solidFill>
        </p:spPr>
        <p:txBody>
          <a:bodyPr wrap="square" rtlCol="0">
            <a:spAutoFit/>
          </a:bodyPr>
          <a:lstStyle/>
          <a:p>
            <a:r>
              <a:rPr lang="en-US" sz="2400" b="1" dirty="0">
                <a:solidFill>
                  <a:schemeClr val="bg1"/>
                </a:solidFill>
                <a:latin typeface="+mj-lt"/>
              </a:rPr>
              <a:t>These can best be supported over time by trained specialist instructors to ensure effective dose</a:t>
            </a:r>
          </a:p>
        </p:txBody>
      </p:sp>
      <p:pic>
        <p:nvPicPr>
          <p:cNvPr id="3" name="Picture 2">
            <a:extLst>
              <a:ext uri="{FF2B5EF4-FFF2-40B4-BE49-F238E27FC236}">
                <a16:creationId xmlns:a16="http://schemas.microsoft.com/office/drawing/2014/main" id="{5488482E-CBED-6CE0-E17B-8EDF3737CB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3747" y="231688"/>
            <a:ext cx="1263233" cy="1061089"/>
          </a:xfrm>
          <a:prstGeom prst="rect">
            <a:avLst/>
          </a:prstGeom>
        </p:spPr>
      </p:pic>
      <p:pic>
        <p:nvPicPr>
          <p:cNvPr id="9" name="Picture 8">
            <a:extLst>
              <a:ext uri="{FF2B5EF4-FFF2-40B4-BE49-F238E27FC236}">
                <a16:creationId xmlns:a16="http://schemas.microsoft.com/office/drawing/2014/main" id="{D83117BF-51FF-5869-B357-C2B18BFB1715}"/>
              </a:ext>
            </a:extLst>
          </p:cNvPr>
          <p:cNvPicPr>
            <a:picLocks noChangeAspect="1"/>
          </p:cNvPicPr>
          <p:nvPr/>
        </p:nvPicPr>
        <p:blipFill>
          <a:blip r:embed="rId4"/>
          <a:stretch>
            <a:fillRect/>
          </a:stretch>
        </p:blipFill>
        <p:spPr>
          <a:xfrm>
            <a:off x="10921651" y="134437"/>
            <a:ext cx="1158340" cy="1158340"/>
          </a:xfrm>
          <a:prstGeom prst="rect">
            <a:avLst/>
          </a:prstGeom>
        </p:spPr>
      </p:pic>
    </p:spTree>
    <p:extLst>
      <p:ext uri="{BB962C8B-B14F-4D97-AF65-F5344CB8AC3E}">
        <p14:creationId xmlns:p14="http://schemas.microsoft.com/office/powerpoint/2010/main" val="2909572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D3461-EEEF-2E4A-8C7B-5CF86CABBE64}"/>
              </a:ext>
            </a:extLst>
          </p:cNvPr>
          <p:cNvSpPr>
            <a:spLocks noGrp="1"/>
          </p:cNvSpPr>
          <p:nvPr>
            <p:ph idx="1"/>
          </p:nvPr>
        </p:nvSpPr>
        <p:spPr>
          <a:xfrm>
            <a:off x="99162" y="1111371"/>
            <a:ext cx="8711971" cy="4325256"/>
          </a:xfrm>
        </p:spPr>
        <p:txBody>
          <a:bodyPr>
            <a:normAutofit/>
          </a:bodyPr>
          <a:lstStyle/>
          <a:p>
            <a:pPr>
              <a:spcBef>
                <a:spcPts val="400"/>
              </a:spcBef>
              <a:spcAft>
                <a:spcPts val="0"/>
              </a:spcAft>
            </a:pPr>
            <a:r>
              <a:rPr lang="en-US" sz="2800" dirty="0">
                <a:latin typeface="+mj-lt"/>
              </a:rPr>
              <a:t>Otago – PREFIT study</a:t>
            </a:r>
          </a:p>
          <a:p>
            <a:pPr lvl="1">
              <a:spcBef>
                <a:spcPts val="400"/>
              </a:spcBef>
              <a:spcAft>
                <a:spcPts val="0"/>
              </a:spcAft>
            </a:pPr>
            <a:r>
              <a:rPr lang="en-US" dirty="0">
                <a:latin typeface="+mj-lt"/>
              </a:rPr>
              <a:t>At 4-8 months there was a small decrease in falls rate (21%) not sustained at 12 months</a:t>
            </a:r>
          </a:p>
          <a:p>
            <a:pPr lvl="1">
              <a:spcBef>
                <a:spcPts val="400"/>
              </a:spcBef>
              <a:spcAft>
                <a:spcPts val="0"/>
              </a:spcAft>
            </a:pPr>
            <a:r>
              <a:rPr lang="en-US" sz="2400" dirty="0">
                <a:latin typeface="+mj-lt"/>
              </a:rPr>
              <a:t>6 </a:t>
            </a:r>
            <a:r>
              <a:rPr lang="en-US" sz="2400" dirty="0" err="1">
                <a:latin typeface="+mj-lt"/>
              </a:rPr>
              <a:t>mth</a:t>
            </a:r>
            <a:r>
              <a:rPr lang="en-US" sz="2400" dirty="0">
                <a:latin typeface="+mj-lt"/>
              </a:rPr>
              <a:t> intervention (rather than 12)</a:t>
            </a:r>
          </a:p>
          <a:p>
            <a:pPr lvl="1">
              <a:spcBef>
                <a:spcPts val="400"/>
              </a:spcBef>
              <a:spcAft>
                <a:spcPts val="0"/>
              </a:spcAft>
            </a:pPr>
            <a:r>
              <a:rPr lang="en-US" sz="2400" dirty="0">
                <a:latin typeface="+mj-lt"/>
              </a:rPr>
              <a:t>Sub-optimal progression or prescription of ankle weights</a:t>
            </a:r>
          </a:p>
          <a:p>
            <a:pPr lvl="2">
              <a:spcBef>
                <a:spcPts val="400"/>
              </a:spcBef>
            </a:pPr>
            <a:r>
              <a:rPr lang="en-US" dirty="0">
                <a:latin typeface="+mj-lt"/>
              </a:rPr>
              <a:t>Only 42% had an increase in ankle weights (only 17% had two or more increases)</a:t>
            </a:r>
          </a:p>
          <a:p>
            <a:pPr lvl="1">
              <a:spcBef>
                <a:spcPts val="400"/>
              </a:spcBef>
              <a:spcAft>
                <a:spcPts val="0"/>
              </a:spcAft>
            </a:pPr>
            <a:r>
              <a:rPr lang="en-US" dirty="0">
                <a:latin typeface="+mj-lt"/>
              </a:rPr>
              <a:t>Little focus on walking programme</a:t>
            </a:r>
            <a:endParaRPr lang="en-US" sz="2400" dirty="0">
              <a:latin typeface="+mj-lt"/>
            </a:endParaRPr>
          </a:p>
          <a:p>
            <a:pPr lvl="1">
              <a:spcBef>
                <a:spcPts val="400"/>
              </a:spcBef>
              <a:spcAft>
                <a:spcPts val="0"/>
              </a:spcAft>
            </a:pPr>
            <a:r>
              <a:rPr lang="en-US" sz="2400" dirty="0">
                <a:latin typeface="+mj-lt"/>
              </a:rPr>
              <a:t>Average 5 contacts for motivation/progression</a:t>
            </a:r>
          </a:p>
          <a:p>
            <a:pPr lvl="1">
              <a:spcBef>
                <a:spcPts val="400"/>
              </a:spcBef>
              <a:spcAft>
                <a:spcPts val="0"/>
              </a:spcAft>
            </a:pPr>
            <a:r>
              <a:rPr lang="en-US" dirty="0">
                <a:latin typeface="+mj-lt"/>
              </a:rPr>
              <a:t>Only 40% of MF group offered exercise? Uptake poor </a:t>
            </a:r>
            <a:endParaRPr lang="en-US" sz="2400" dirty="0">
              <a:latin typeface="+mj-lt"/>
            </a:endParaRPr>
          </a:p>
          <a:p>
            <a:pPr>
              <a:spcBef>
                <a:spcPts val="400"/>
              </a:spcBef>
              <a:spcAft>
                <a:spcPts val="0"/>
              </a:spcAft>
            </a:pPr>
            <a:endParaRPr lang="en-US" sz="2800" dirty="0">
              <a:latin typeface="+mj-lt"/>
            </a:endParaRPr>
          </a:p>
        </p:txBody>
      </p:sp>
      <p:sp>
        <p:nvSpPr>
          <p:cNvPr id="4" name="Title 1">
            <a:extLst>
              <a:ext uri="{FF2B5EF4-FFF2-40B4-BE49-F238E27FC236}">
                <a16:creationId xmlns:a16="http://schemas.microsoft.com/office/drawing/2014/main" id="{88AA445F-8516-F94E-8CC3-E945BB1D2F63}"/>
              </a:ext>
            </a:extLst>
          </p:cNvPr>
          <p:cNvSpPr>
            <a:spLocks noGrp="1"/>
          </p:cNvSpPr>
          <p:nvPr>
            <p:ph type="title"/>
          </p:nvPr>
        </p:nvSpPr>
        <p:spPr>
          <a:xfrm>
            <a:off x="239111" y="-111748"/>
            <a:ext cx="10515600" cy="1325563"/>
          </a:xfrm>
        </p:spPr>
        <p:txBody>
          <a:bodyPr>
            <a:normAutofit/>
          </a:bodyPr>
          <a:lstStyle/>
          <a:p>
            <a:r>
              <a:rPr lang="en-US" dirty="0"/>
              <a:t>Pragmatic delivery</a:t>
            </a:r>
          </a:p>
        </p:txBody>
      </p:sp>
      <p:sp>
        <p:nvSpPr>
          <p:cNvPr id="6" name="TextBox 5">
            <a:extLst>
              <a:ext uri="{FF2B5EF4-FFF2-40B4-BE49-F238E27FC236}">
                <a16:creationId xmlns:a16="http://schemas.microsoft.com/office/drawing/2014/main" id="{D5ACC2C4-ED25-7441-A334-E3FE010AB3E8}"/>
              </a:ext>
            </a:extLst>
          </p:cNvPr>
          <p:cNvSpPr txBox="1"/>
          <p:nvPr/>
        </p:nvSpPr>
        <p:spPr>
          <a:xfrm>
            <a:off x="8825489" y="5828749"/>
            <a:ext cx="3221084" cy="830997"/>
          </a:xfrm>
          <a:prstGeom prst="rect">
            <a:avLst/>
          </a:prstGeom>
          <a:noFill/>
        </p:spPr>
        <p:txBody>
          <a:bodyPr wrap="square" rtlCol="0">
            <a:spAutoFit/>
          </a:bodyPr>
          <a:lstStyle/>
          <a:p>
            <a:pPr algn="r"/>
            <a:r>
              <a:rPr lang="en-US" sz="1600" i="1" dirty="0">
                <a:solidFill>
                  <a:schemeClr val="bg1">
                    <a:lumMod val="50000"/>
                  </a:schemeClr>
                </a:solidFill>
                <a:latin typeface="Calibri" panose="020F0502020204030204" pitchFamily="34" charset="0"/>
                <a:cs typeface="Calibri" panose="020F0502020204030204" pitchFamily="34" charset="0"/>
              </a:rPr>
              <a:t>Bruce (2021) Health Tech Assess; Lamb (2021) NEJM; </a:t>
            </a:r>
            <a:r>
              <a:rPr lang="en-US" sz="1600" i="1" dirty="0" err="1">
                <a:solidFill>
                  <a:schemeClr val="bg1">
                    <a:lumMod val="50000"/>
                  </a:schemeClr>
                </a:solidFill>
                <a:latin typeface="Calibri" panose="020F0502020204030204" pitchFamily="34" charset="0"/>
                <a:cs typeface="Calibri" panose="020F0502020204030204" pitchFamily="34" charset="0"/>
              </a:rPr>
              <a:t>Iliffe</a:t>
            </a:r>
            <a:r>
              <a:rPr lang="en-US" sz="1600" i="1" dirty="0">
                <a:solidFill>
                  <a:schemeClr val="bg1">
                    <a:lumMod val="50000"/>
                  </a:schemeClr>
                </a:solidFill>
                <a:latin typeface="Calibri" panose="020F0502020204030204" pitchFamily="34" charset="0"/>
                <a:cs typeface="Calibri" panose="020F0502020204030204" pitchFamily="34" charset="0"/>
              </a:rPr>
              <a:t> et al. (2014) Health Tech Assess</a:t>
            </a:r>
          </a:p>
        </p:txBody>
      </p:sp>
      <p:pic>
        <p:nvPicPr>
          <p:cNvPr id="10242" name="Picture 2" descr="You Only Get Out What You Put Into It Pictures, Photos, and Images for  Facebook, Tumblr, Pinterest, and Twitter">
            <a:extLst>
              <a:ext uri="{FF2B5EF4-FFF2-40B4-BE49-F238E27FC236}">
                <a16:creationId xmlns:a16="http://schemas.microsoft.com/office/drawing/2014/main" id="{2F0C5C1E-A178-9C4E-AFD0-F2D25336DB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24651" y="36124"/>
            <a:ext cx="3267349" cy="32673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65261A-F864-3325-C636-ABFFAADA4B44}"/>
              </a:ext>
            </a:extLst>
          </p:cNvPr>
          <p:cNvPicPr>
            <a:picLocks noChangeAspect="1"/>
          </p:cNvPicPr>
          <p:nvPr/>
        </p:nvPicPr>
        <p:blipFill>
          <a:blip r:embed="rId3"/>
          <a:stretch>
            <a:fillRect/>
          </a:stretch>
        </p:blipFill>
        <p:spPr>
          <a:xfrm>
            <a:off x="645150" y="4869085"/>
            <a:ext cx="7010650" cy="1988915"/>
          </a:xfrm>
          <a:prstGeom prst="rect">
            <a:avLst/>
          </a:prstGeom>
          <a:ln>
            <a:solidFill>
              <a:srgbClr val="7030A0"/>
            </a:solidFill>
          </a:ln>
        </p:spPr>
      </p:pic>
      <p:sp>
        <p:nvSpPr>
          <p:cNvPr id="2" name="TextBox 1">
            <a:extLst>
              <a:ext uri="{FF2B5EF4-FFF2-40B4-BE49-F238E27FC236}">
                <a16:creationId xmlns:a16="http://schemas.microsoft.com/office/drawing/2014/main" id="{01F3F22B-91FF-F68F-38DA-8912E696528A}"/>
              </a:ext>
            </a:extLst>
          </p:cNvPr>
          <p:cNvSpPr txBox="1"/>
          <p:nvPr/>
        </p:nvSpPr>
        <p:spPr>
          <a:xfrm>
            <a:off x="8924651" y="3451345"/>
            <a:ext cx="3267349" cy="1200329"/>
          </a:xfrm>
          <a:prstGeom prst="rect">
            <a:avLst/>
          </a:prstGeom>
          <a:solidFill>
            <a:schemeClr val="accent2">
              <a:lumMod val="75000"/>
            </a:schemeClr>
          </a:solidFill>
        </p:spPr>
        <p:txBody>
          <a:bodyPr wrap="square" rtlCol="0">
            <a:spAutoFit/>
          </a:bodyPr>
          <a:lstStyle/>
          <a:p>
            <a:r>
              <a:rPr lang="en-US" sz="2400" dirty="0">
                <a:solidFill>
                  <a:schemeClr val="bg1"/>
                </a:solidFill>
              </a:rPr>
              <a:t>Giving someone a home exercise booklet does not mean they will do it! </a:t>
            </a:r>
          </a:p>
        </p:txBody>
      </p:sp>
    </p:spTree>
    <p:extLst>
      <p:ext uri="{BB962C8B-B14F-4D97-AF65-F5344CB8AC3E}">
        <p14:creationId xmlns:p14="http://schemas.microsoft.com/office/powerpoint/2010/main" val="718350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4B81-0E9F-B976-4465-342C24734C18}"/>
              </a:ext>
            </a:extLst>
          </p:cNvPr>
          <p:cNvSpPr>
            <a:spLocks noGrp="1"/>
          </p:cNvSpPr>
          <p:nvPr>
            <p:ph type="title"/>
          </p:nvPr>
        </p:nvSpPr>
        <p:spPr>
          <a:xfrm>
            <a:off x="326717" y="262657"/>
            <a:ext cx="10092291" cy="822590"/>
          </a:xfrm>
        </p:spPr>
        <p:txBody>
          <a:bodyPr>
            <a:normAutofit/>
          </a:bodyPr>
          <a:lstStyle/>
          <a:p>
            <a:r>
              <a:rPr lang="en-US" dirty="0"/>
              <a:t>No evidence for ….</a:t>
            </a:r>
          </a:p>
        </p:txBody>
      </p:sp>
      <p:pic>
        <p:nvPicPr>
          <p:cNvPr id="5" name="Picture 4">
            <a:extLst>
              <a:ext uri="{FF2B5EF4-FFF2-40B4-BE49-F238E27FC236}">
                <a16:creationId xmlns:a16="http://schemas.microsoft.com/office/drawing/2014/main" id="{F10BB439-BCB1-534B-FD69-A8656A9F25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86" y="1812140"/>
            <a:ext cx="4572000" cy="2587336"/>
          </a:xfrm>
          <a:prstGeom prst="rect">
            <a:avLst/>
          </a:prstGeom>
        </p:spPr>
      </p:pic>
      <p:pic>
        <p:nvPicPr>
          <p:cNvPr id="6" name="Picture 5">
            <a:extLst>
              <a:ext uri="{FF2B5EF4-FFF2-40B4-BE49-F238E27FC236}">
                <a16:creationId xmlns:a16="http://schemas.microsoft.com/office/drawing/2014/main" id="{CA78AC05-12E2-2A46-67BB-DD467AC1A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717" y="4644092"/>
            <a:ext cx="5372718" cy="1537586"/>
          </a:xfrm>
          <a:prstGeom prst="rect">
            <a:avLst/>
          </a:prstGeom>
        </p:spPr>
      </p:pic>
      <p:pic>
        <p:nvPicPr>
          <p:cNvPr id="7" name="Picture 6" descr="P8070009">
            <a:extLst>
              <a:ext uri="{FF2B5EF4-FFF2-40B4-BE49-F238E27FC236}">
                <a16:creationId xmlns:a16="http://schemas.microsoft.com/office/drawing/2014/main" id="{3CB861B0-8383-FE17-580F-F9F23E205D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12922" y="1207555"/>
            <a:ext cx="3374860" cy="2565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C:\Users\Owner\Documents\My Documents ALL\WCAA 2012\WCAA Photos\prof photos\IMG_1387.jpg">
            <a:extLst>
              <a:ext uri="{FF2B5EF4-FFF2-40B4-BE49-F238E27FC236}">
                <a16:creationId xmlns:a16="http://schemas.microsoft.com/office/drawing/2014/main" id="{9B0230BC-1C89-FE7A-AE86-1191A0F4642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48942" y="1329863"/>
            <a:ext cx="3663979" cy="244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lderly people with dementia are turning to cheerleading for exercise in a  new pom pom craze | The Sun">
            <a:extLst>
              <a:ext uri="{FF2B5EF4-FFF2-40B4-BE49-F238E27FC236}">
                <a16:creationId xmlns:a16="http://schemas.microsoft.com/office/drawing/2014/main" id="{EA192B6F-EDD7-EFD0-3A40-E09601E25EC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99435" y="3895452"/>
            <a:ext cx="4386886" cy="2820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8097977-A5EB-866E-133C-0EBB5717C9A3}"/>
              </a:ext>
            </a:extLst>
          </p:cNvPr>
          <p:cNvPicPr>
            <a:picLocks noChangeAspect="1"/>
          </p:cNvPicPr>
          <p:nvPr/>
        </p:nvPicPr>
        <p:blipFill>
          <a:blip r:embed="rId7"/>
          <a:stretch>
            <a:fillRect/>
          </a:stretch>
        </p:blipFill>
        <p:spPr>
          <a:xfrm>
            <a:off x="10246730" y="3898671"/>
            <a:ext cx="1866634" cy="2816921"/>
          </a:xfrm>
          <a:prstGeom prst="rect">
            <a:avLst/>
          </a:prstGeom>
        </p:spPr>
      </p:pic>
      <p:pic>
        <p:nvPicPr>
          <p:cNvPr id="4" name="Picture 3">
            <a:extLst>
              <a:ext uri="{FF2B5EF4-FFF2-40B4-BE49-F238E27FC236}">
                <a16:creationId xmlns:a16="http://schemas.microsoft.com/office/drawing/2014/main" id="{A37CCE5F-F515-46E1-87BA-6B76275FDB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54704" y="262657"/>
            <a:ext cx="1263233" cy="1061089"/>
          </a:xfrm>
          <a:prstGeom prst="rect">
            <a:avLst/>
          </a:prstGeom>
        </p:spPr>
      </p:pic>
    </p:spTree>
    <p:extLst>
      <p:ext uri="{BB962C8B-B14F-4D97-AF65-F5344CB8AC3E}">
        <p14:creationId xmlns:p14="http://schemas.microsoft.com/office/powerpoint/2010/main" val="1968796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A9746-368B-3FBA-71DC-E1729A93E9B2}"/>
              </a:ext>
            </a:extLst>
          </p:cNvPr>
          <p:cNvSpPr>
            <a:spLocks noGrp="1"/>
          </p:cNvSpPr>
          <p:nvPr>
            <p:ph type="title"/>
          </p:nvPr>
        </p:nvSpPr>
        <p:spPr/>
        <p:txBody>
          <a:bodyPr/>
          <a:lstStyle/>
          <a:p>
            <a:r>
              <a:rPr lang="en-US" sz="4400" dirty="0">
                <a:solidFill>
                  <a:schemeClr val="tx1"/>
                </a:solidFill>
              </a:rPr>
              <a:t>Inactivity, Frailty &amp; the revolving door</a:t>
            </a:r>
          </a:p>
        </p:txBody>
      </p:sp>
      <p:sp>
        <p:nvSpPr>
          <p:cNvPr id="5" name="TextBox 4">
            <a:extLst>
              <a:ext uri="{FF2B5EF4-FFF2-40B4-BE49-F238E27FC236}">
                <a16:creationId xmlns:a16="http://schemas.microsoft.com/office/drawing/2014/main" id="{D4FF21CC-F51C-75DF-3AD9-6134F16BCE62}"/>
              </a:ext>
            </a:extLst>
          </p:cNvPr>
          <p:cNvSpPr txBox="1"/>
          <p:nvPr/>
        </p:nvSpPr>
        <p:spPr>
          <a:xfrm>
            <a:off x="422400" y="1543513"/>
            <a:ext cx="6227782" cy="4893647"/>
          </a:xfrm>
          <a:prstGeom prst="rect">
            <a:avLst/>
          </a:prstGeom>
          <a:noFill/>
        </p:spPr>
        <p:txBody>
          <a:bodyPr wrap="square" rtlCol="0">
            <a:spAutoFit/>
          </a:bodyPr>
          <a:lstStyle/>
          <a:p>
            <a:r>
              <a:rPr lang="en-US" sz="2400" dirty="0"/>
              <a:t>If they receive 6-8 sessions with you and are then discharged, they will stop exercising and any gains made will be lost</a:t>
            </a:r>
          </a:p>
          <a:p>
            <a:endParaRPr lang="en-US" sz="2400" dirty="0"/>
          </a:p>
          <a:p>
            <a:r>
              <a:rPr lang="en-US" sz="2400" dirty="0"/>
              <a:t>Over a 4 year period</a:t>
            </a:r>
            <a:r>
              <a:rPr lang="en-US" sz="2400" baseline="30000" dirty="0"/>
              <a:t>1</a:t>
            </a:r>
            <a:r>
              <a:rPr lang="en-US" sz="2400" dirty="0"/>
              <a:t>:</a:t>
            </a:r>
          </a:p>
          <a:p>
            <a:pPr marL="285750" indent="-285750">
              <a:buFont typeface="Arial" panose="020B0604020202020204" pitchFamily="34" charset="0"/>
              <a:buChar char="•"/>
            </a:pPr>
            <a:r>
              <a:rPr lang="en-US" sz="2400" dirty="0"/>
              <a:t>Those who were less active became more frail</a:t>
            </a:r>
          </a:p>
          <a:p>
            <a:pPr marL="285750" indent="-285750">
              <a:buFont typeface="Arial" panose="020B0604020202020204" pitchFamily="34" charset="0"/>
              <a:buChar char="•"/>
            </a:pPr>
            <a:r>
              <a:rPr lang="en-US" sz="2400" dirty="0"/>
              <a:t>Those who were frail </a:t>
            </a:r>
            <a:r>
              <a:rPr lang="en-US" sz="2400" b="1" dirty="0"/>
              <a:t>sat more</a:t>
            </a:r>
          </a:p>
          <a:p>
            <a:pPr marL="285750" indent="-285750">
              <a:buFont typeface="Arial" panose="020B0604020202020204" pitchFamily="34" charset="0"/>
              <a:buChar char="•"/>
            </a:pPr>
            <a:r>
              <a:rPr lang="en-US" sz="2400" dirty="0">
                <a:solidFill>
                  <a:srgbClr val="7030A0"/>
                </a:solidFill>
              </a:rPr>
              <a:t>Uni-directional relationship between frailty and activity</a:t>
            </a:r>
          </a:p>
          <a:p>
            <a:endParaRPr lang="en-US" sz="2400" dirty="0">
              <a:solidFill>
                <a:srgbClr val="7030A0"/>
              </a:solidFill>
            </a:endParaRPr>
          </a:p>
          <a:p>
            <a:r>
              <a:rPr lang="en-US" sz="2400" dirty="0"/>
              <a:t>Those who sit for &gt;8hrs/day (self report) are 3 times more likely to be diagnosed with frailty than those who sit for &lt;4 </a:t>
            </a:r>
            <a:r>
              <a:rPr lang="en-US" sz="2400" dirty="0" err="1"/>
              <a:t>hrs</a:t>
            </a:r>
            <a:r>
              <a:rPr lang="en-US" sz="2400" dirty="0"/>
              <a:t>/day</a:t>
            </a:r>
            <a:r>
              <a:rPr lang="en-US" sz="2400" baseline="30000" dirty="0"/>
              <a:t>2</a:t>
            </a:r>
          </a:p>
        </p:txBody>
      </p:sp>
      <p:sp>
        <p:nvSpPr>
          <p:cNvPr id="6" name="TextBox 5">
            <a:extLst>
              <a:ext uri="{FF2B5EF4-FFF2-40B4-BE49-F238E27FC236}">
                <a16:creationId xmlns:a16="http://schemas.microsoft.com/office/drawing/2014/main" id="{533EB6AB-2842-5D35-E875-2147681A28A8}"/>
              </a:ext>
            </a:extLst>
          </p:cNvPr>
          <p:cNvSpPr txBox="1"/>
          <p:nvPr/>
        </p:nvSpPr>
        <p:spPr>
          <a:xfrm>
            <a:off x="7674439" y="6251856"/>
            <a:ext cx="4517561" cy="584775"/>
          </a:xfrm>
          <a:prstGeom prst="rect">
            <a:avLst/>
          </a:prstGeom>
          <a:noFill/>
        </p:spPr>
        <p:txBody>
          <a:bodyPr wrap="square" rtlCol="0">
            <a:spAutoFit/>
          </a:bodyPr>
          <a:lstStyle/>
          <a:p>
            <a:r>
              <a:rPr lang="en-US" sz="1600" i="1" baseline="30000" dirty="0">
                <a:solidFill>
                  <a:schemeClr val="bg1">
                    <a:lumMod val="50000"/>
                  </a:schemeClr>
                </a:solidFill>
              </a:rPr>
              <a:t>1</a:t>
            </a:r>
            <a:r>
              <a:rPr lang="en-US" sz="1600" i="1" dirty="0">
                <a:solidFill>
                  <a:schemeClr val="bg1">
                    <a:lumMod val="50000"/>
                  </a:schemeClr>
                </a:solidFill>
              </a:rPr>
              <a:t>Mañas et al. J Cachexia Sarcopenia Muscle. 2020; </a:t>
            </a:r>
            <a:r>
              <a:rPr lang="en-US" sz="1600" i="1" baseline="30000" dirty="0">
                <a:solidFill>
                  <a:schemeClr val="bg1">
                    <a:lumMod val="50000"/>
                  </a:schemeClr>
                </a:solidFill>
              </a:rPr>
              <a:t>2</a:t>
            </a:r>
            <a:r>
              <a:rPr lang="en-US" sz="1600" i="1" dirty="0">
                <a:solidFill>
                  <a:schemeClr val="bg1">
                    <a:lumMod val="50000"/>
                  </a:schemeClr>
                </a:solidFill>
              </a:rPr>
              <a:t>Li et al. BMC Public Health 2022</a:t>
            </a:r>
          </a:p>
        </p:txBody>
      </p:sp>
      <p:pic>
        <p:nvPicPr>
          <p:cNvPr id="4" name="Picture 8">
            <a:extLst>
              <a:ext uri="{FF2B5EF4-FFF2-40B4-BE49-F238E27FC236}">
                <a16:creationId xmlns:a16="http://schemas.microsoft.com/office/drawing/2014/main" id="{41E25748-C6CC-4764-0187-2CB0B483C5C9}"/>
              </a:ext>
            </a:extLst>
          </p:cNvPr>
          <p:cNvPicPr>
            <a:picLocks noChangeAspect="1" noChangeArrowheads="1"/>
          </p:cNvPicPr>
          <p:nvPr/>
        </p:nvPicPr>
        <p:blipFill>
          <a:blip r:embed="rId2" cstate="screen"/>
          <a:srcRect/>
          <a:stretch>
            <a:fillRect/>
          </a:stretch>
        </p:blipFill>
        <p:spPr bwMode="auto">
          <a:xfrm>
            <a:off x="7946265" y="1450960"/>
            <a:ext cx="4133726" cy="2480236"/>
          </a:xfrm>
          <a:prstGeom prst="rect">
            <a:avLst/>
          </a:prstGeom>
          <a:noFill/>
          <a:ln w="9525">
            <a:noFill/>
            <a:miter lim="800000"/>
            <a:headEnd/>
            <a:tailEnd/>
          </a:ln>
        </p:spPr>
      </p:pic>
      <p:pic>
        <p:nvPicPr>
          <p:cNvPr id="7" name="Picture 6">
            <a:extLst>
              <a:ext uri="{FF2B5EF4-FFF2-40B4-BE49-F238E27FC236}">
                <a16:creationId xmlns:a16="http://schemas.microsoft.com/office/drawing/2014/main" id="{8DB6593F-8970-7E71-1F3C-E5E7D057BE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4704" y="262657"/>
            <a:ext cx="1263233" cy="1061089"/>
          </a:xfrm>
          <a:prstGeom prst="rect">
            <a:avLst/>
          </a:prstGeom>
        </p:spPr>
      </p:pic>
      <p:pic>
        <p:nvPicPr>
          <p:cNvPr id="9" name="Picture 8">
            <a:extLst>
              <a:ext uri="{FF2B5EF4-FFF2-40B4-BE49-F238E27FC236}">
                <a16:creationId xmlns:a16="http://schemas.microsoft.com/office/drawing/2014/main" id="{DA66808F-3E76-6A05-3B23-8965F4C218CA}"/>
              </a:ext>
            </a:extLst>
          </p:cNvPr>
          <p:cNvPicPr>
            <a:picLocks noChangeAspect="1"/>
          </p:cNvPicPr>
          <p:nvPr/>
        </p:nvPicPr>
        <p:blipFill>
          <a:blip r:embed="rId4"/>
          <a:stretch>
            <a:fillRect/>
          </a:stretch>
        </p:blipFill>
        <p:spPr>
          <a:xfrm>
            <a:off x="10921651" y="134437"/>
            <a:ext cx="1158340" cy="1158340"/>
          </a:xfrm>
          <a:prstGeom prst="rect">
            <a:avLst/>
          </a:prstGeom>
        </p:spPr>
      </p:pic>
      <p:pic>
        <p:nvPicPr>
          <p:cNvPr id="10" name="Picture 2" descr="Revolving Doors at Hospitals - The New York Times">
            <a:extLst>
              <a:ext uri="{FF2B5EF4-FFF2-40B4-BE49-F238E27FC236}">
                <a16:creationId xmlns:a16="http://schemas.microsoft.com/office/drawing/2014/main" id="{DB9D7B9F-2E7A-A3F7-B6A0-C01E98A165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46265" y="3717111"/>
            <a:ext cx="4133726" cy="236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249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2F533-EED6-954C-8F82-0009197F09BA}"/>
              </a:ext>
            </a:extLst>
          </p:cNvPr>
          <p:cNvSpPr>
            <a:spLocks noGrp="1"/>
          </p:cNvSpPr>
          <p:nvPr>
            <p:ph type="title"/>
          </p:nvPr>
        </p:nvSpPr>
        <p:spPr>
          <a:xfrm>
            <a:off x="326946" y="480592"/>
            <a:ext cx="6432434" cy="1450757"/>
          </a:xfrm>
        </p:spPr>
        <p:txBody>
          <a:bodyPr>
            <a:normAutofit fontScale="90000"/>
          </a:bodyPr>
          <a:lstStyle/>
          <a:p>
            <a:r>
              <a:rPr lang="en-US" dirty="0"/>
              <a:t>When is falls exercise a ‘treatment’ rather than a ‘supplement’?</a:t>
            </a:r>
          </a:p>
        </p:txBody>
      </p:sp>
      <p:pic>
        <p:nvPicPr>
          <p:cNvPr id="4" name="Picture 3">
            <a:extLst>
              <a:ext uri="{FF2B5EF4-FFF2-40B4-BE49-F238E27FC236}">
                <a16:creationId xmlns:a16="http://schemas.microsoft.com/office/drawing/2014/main" id="{9BBD7B01-BD48-2844-92D3-D4B5BE76C3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53655" y="1305572"/>
            <a:ext cx="3254425" cy="2128197"/>
          </a:xfrm>
          <a:prstGeom prst="rect">
            <a:avLst/>
          </a:prstGeom>
        </p:spPr>
      </p:pic>
      <p:pic>
        <p:nvPicPr>
          <p:cNvPr id="5" name="Picture 4">
            <a:extLst>
              <a:ext uri="{FF2B5EF4-FFF2-40B4-BE49-F238E27FC236}">
                <a16:creationId xmlns:a16="http://schemas.microsoft.com/office/drawing/2014/main" id="{B1D1AE8A-A6EF-4949-B72A-43A918FF41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8937574" y="4058593"/>
            <a:ext cx="3254426" cy="2128198"/>
          </a:xfrm>
          <a:prstGeom prst="rect">
            <a:avLst/>
          </a:prstGeom>
        </p:spPr>
      </p:pic>
      <p:pic>
        <p:nvPicPr>
          <p:cNvPr id="6" name="Picture 2" descr="C:\Users\Owner\AppData\Local\Temp\DSC_0038.JPG">
            <a:extLst>
              <a:ext uri="{FF2B5EF4-FFF2-40B4-BE49-F238E27FC236}">
                <a16:creationId xmlns:a16="http://schemas.microsoft.com/office/drawing/2014/main" id="{954783D6-3F57-7F8C-923A-14E25109E96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9380" y="1859029"/>
            <a:ext cx="2382355" cy="332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bigstock-Elderly-Woman-Is-Laying-At-The-11576648.jpg">
            <a:extLst>
              <a:ext uri="{FF2B5EF4-FFF2-40B4-BE49-F238E27FC236}">
                <a16:creationId xmlns:a16="http://schemas.microsoft.com/office/drawing/2014/main" id="{1B9CF0EC-3E89-DB97-C7EE-B4CF44AB078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68714" y="5201522"/>
            <a:ext cx="2368860" cy="1283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4380E72-08D4-CE58-353D-F4B30F42B716}"/>
              </a:ext>
            </a:extLst>
          </p:cNvPr>
          <p:cNvSpPr txBox="1"/>
          <p:nvPr/>
        </p:nvSpPr>
        <p:spPr>
          <a:xfrm>
            <a:off x="326946" y="2995448"/>
            <a:ext cx="5384306" cy="3539430"/>
          </a:xfrm>
          <a:prstGeom prst="rect">
            <a:avLst/>
          </a:prstGeom>
          <a:noFill/>
        </p:spPr>
        <p:txBody>
          <a:bodyPr wrap="square" rtlCol="0">
            <a:spAutoFit/>
          </a:bodyPr>
          <a:lstStyle/>
          <a:p>
            <a:r>
              <a:rPr lang="en-US" sz="3200" dirty="0">
                <a:latin typeface="+mj-lt"/>
              </a:rPr>
              <a:t>You wouldn’t give a cancer patient only half the dose of chemotherapy…..</a:t>
            </a:r>
          </a:p>
          <a:p>
            <a:endParaRPr lang="en-US" sz="3200" dirty="0">
              <a:latin typeface="+mj-lt"/>
            </a:endParaRPr>
          </a:p>
          <a:p>
            <a:endParaRPr lang="en-US" sz="3200" dirty="0">
              <a:latin typeface="+mj-lt"/>
            </a:endParaRPr>
          </a:p>
          <a:p>
            <a:r>
              <a:rPr lang="en-US" sz="3200" dirty="0">
                <a:latin typeface="+mj-lt"/>
              </a:rPr>
              <a:t>Or give them a different drug that was not known to work</a:t>
            </a:r>
          </a:p>
        </p:txBody>
      </p:sp>
      <p:pic>
        <p:nvPicPr>
          <p:cNvPr id="3" name="Picture 2">
            <a:extLst>
              <a:ext uri="{FF2B5EF4-FFF2-40B4-BE49-F238E27FC236}">
                <a16:creationId xmlns:a16="http://schemas.microsoft.com/office/drawing/2014/main" id="{9C14AB03-2CAE-164E-EB4D-73811EA200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5532" y="366416"/>
            <a:ext cx="1263233" cy="1061089"/>
          </a:xfrm>
          <a:prstGeom prst="rect">
            <a:avLst/>
          </a:prstGeom>
        </p:spPr>
      </p:pic>
    </p:spTree>
    <p:extLst>
      <p:ext uri="{BB962C8B-B14F-4D97-AF65-F5344CB8AC3E}">
        <p14:creationId xmlns:p14="http://schemas.microsoft.com/office/powerpoint/2010/main" val="2698773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FC98-5C98-DD54-CB47-D10AAE42B7A3}"/>
              </a:ext>
            </a:extLst>
          </p:cNvPr>
          <p:cNvSpPr>
            <a:spLocks noGrp="1"/>
          </p:cNvSpPr>
          <p:nvPr>
            <p:ph type="title"/>
          </p:nvPr>
        </p:nvSpPr>
        <p:spPr>
          <a:xfrm>
            <a:off x="133879" y="114154"/>
            <a:ext cx="10515600" cy="1325563"/>
          </a:xfrm>
        </p:spPr>
        <p:txBody>
          <a:bodyPr>
            <a:normAutofit/>
          </a:bodyPr>
          <a:lstStyle/>
          <a:p>
            <a:r>
              <a:rPr lang="en-US" sz="4000" dirty="0"/>
              <a:t>Therapy services cannot support effective dose</a:t>
            </a:r>
          </a:p>
        </p:txBody>
      </p:sp>
      <p:pic>
        <p:nvPicPr>
          <p:cNvPr id="5" name="Picture 4">
            <a:extLst>
              <a:ext uri="{FF2B5EF4-FFF2-40B4-BE49-F238E27FC236}">
                <a16:creationId xmlns:a16="http://schemas.microsoft.com/office/drawing/2014/main" id="{BD1CE15C-67C5-972F-F088-CC4D6E820C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15874" y="1868504"/>
            <a:ext cx="6576126" cy="4649526"/>
          </a:xfrm>
          <a:prstGeom prst="rect">
            <a:avLst/>
          </a:prstGeom>
        </p:spPr>
      </p:pic>
      <p:sp>
        <p:nvSpPr>
          <p:cNvPr id="6" name="TextBox 5">
            <a:extLst>
              <a:ext uri="{FF2B5EF4-FFF2-40B4-BE49-F238E27FC236}">
                <a16:creationId xmlns:a16="http://schemas.microsoft.com/office/drawing/2014/main" id="{FC55F84F-6927-69F7-D2E3-82197C79FBD3}"/>
              </a:ext>
            </a:extLst>
          </p:cNvPr>
          <p:cNvSpPr txBox="1"/>
          <p:nvPr/>
        </p:nvSpPr>
        <p:spPr>
          <a:xfrm>
            <a:off x="133879" y="1529869"/>
            <a:ext cx="5167484" cy="5078313"/>
          </a:xfrm>
          <a:prstGeom prst="rect">
            <a:avLst/>
          </a:prstGeom>
          <a:noFill/>
        </p:spPr>
        <p:txBody>
          <a:bodyPr wrap="square" rtlCol="0">
            <a:spAutoFit/>
          </a:bodyPr>
          <a:lstStyle/>
          <a:p>
            <a:pPr marL="285750" indent="-285750">
              <a:buFont typeface="Arial" panose="020B0604020202020204" pitchFamily="34" charset="0"/>
              <a:buChar char="•"/>
            </a:pPr>
            <a:r>
              <a:rPr lang="en-US" sz="2400" dirty="0"/>
              <a:t>If you only have 6-8 contacts with someone, make it count </a:t>
            </a:r>
          </a:p>
          <a:p>
            <a:pPr marL="742950" lvl="1" indent="-285750">
              <a:buFont typeface="Arial" panose="020B0604020202020204" pitchFamily="34" charset="0"/>
              <a:buChar char="•"/>
            </a:pPr>
            <a:r>
              <a:rPr lang="en-US" sz="2000" dirty="0"/>
              <a:t>Otago exercise programme unsupervised home exercise with support visits and phone calls over a year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Seek out evidence-based options to transition your patient onto when they leave your care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Have a detailed talk about the need for ongoing exercise for best outcomes, dispel myths and support behaviour change – EDUCATION</a:t>
            </a:r>
          </a:p>
        </p:txBody>
      </p:sp>
    </p:spTree>
    <p:extLst>
      <p:ext uri="{BB962C8B-B14F-4D97-AF65-F5344CB8AC3E}">
        <p14:creationId xmlns:p14="http://schemas.microsoft.com/office/powerpoint/2010/main" val="1305348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7F49-A5B3-9B6F-1F7C-061B030651D5}"/>
              </a:ext>
            </a:extLst>
          </p:cNvPr>
          <p:cNvSpPr>
            <a:spLocks noGrp="1"/>
          </p:cNvSpPr>
          <p:nvPr>
            <p:ph type="title"/>
          </p:nvPr>
        </p:nvSpPr>
        <p:spPr/>
        <p:txBody>
          <a:bodyPr>
            <a:normAutofit/>
          </a:bodyPr>
          <a:lstStyle/>
          <a:p>
            <a:r>
              <a:rPr lang="en-GB" b="1" dirty="0">
                <a:solidFill>
                  <a:srgbClr val="002060"/>
                </a:solidFill>
              </a:rPr>
              <a:t>Share your profession with us…</a:t>
            </a:r>
          </a:p>
        </p:txBody>
      </p:sp>
      <p:sp>
        <p:nvSpPr>
          <p:cNvPr id="3" name="Content Placeholder 2">
            <a:extLst>
              <a:ext uri="{FF2B5EF4-FFF2-40B4-BE49-F238E27FC236}">
                <a16:creationId xmlns:a16="http://schemas.microsoft.com/office/drawing/2014/main" id="{BBDA5355-DA95-836A-8A66-6B63562F2B01}"/>
              </a:ext>
            </a:extLst>
          </p:cNvPr>
          <p:cNvSpPr>
            <a:spLocks noGrp="1"/>
          </p:cNvSpPr>
          <p:nvPr>
            <p:ph idx="1"/>
          </p:nvPr>
        </p:nvSpPr>
        <p:spPr/>
        <p:txBody>
          <a:bodyPr/>
          <a:lstStyle/>
          <a:p>
            <a:r>
              <a:rPr lang="en-US" dirty="0"/>
              <a:t>Log on to: </a:t>
            </a:r>
            <a:r>
              <a:rPr lang="en-US" dirty="0">
                <a:hlinkClick r:id="rId2"/>
              </a:rPr>
              <a:t>www.menti.com</a:t>
            </a:r>
            <a:endParaRPr lang="en-US" dirty="0"/>
          </a:p>
          <a:p>
            <a:r>
              <a:rPr lang="en-US" dirty="0"/>
              <a:t>Use code: 5802 3759</a:t>
            </a:r>
          </a:p>
          <a:p>
            <a:pPr marL="0" indent="0">
              <a:buNone/>
            </a:pPr>
            <a:endParaRPr lang="en-GB" dirty="0"/>
          </a:p>
          <a:p>
            <a:pPr marL="0" indent="0">
              <a:buNone/>
            </a:pPr>
            <a:endParaRPr lang="en-GB" dirty="0"/>
          </a:p>
          <a:p>
            <a:endParaRPr lang="en-GB" dirty="0"/>
          </a:p>
        </p:txBody>
      </p:sp>
      <p:pic>
        <p:nvPicPr>
          <p:cNvPr id="5" name="Picture 4" descr="Chart&#10;&#10;Description automatically generated">
            <a:extLst>
              <a:ext uri="{FF2B5EF4-FFF2-40B4-BE49-F238E27FC236}">
                <a16:creationId xmlns:a16="http://schemas.microsoft.com/office/drawing/2014/main" id="{91574D59-A3B3-4057-D52A-AD3EDF2023E8}"/>
              </a:ext>
            </a:extLst>
          </p:cNvPr>
          <p:cNvPicPr>
            <a:picLocks noChangeAspect="1"/>
          </p:cNvPicPr>
          <p:nvPr/>
        </p:nvPicPr>
        <p:blipFill rotWithShape="1">
          <a:blip r:embed="rId3">
            <a:extLst>
              <a:ext uri="{28A0092B-C50C-407E-A947-70E740481C1C}">
                <a14:useLocalDpi xmlns:a14="http://schemas.microsoft.com/office/drawing/2010/main" val="0"/>
              </a:ext>
            </a:extLst>
          </a:blip>
          <a:srcRect l="16353" t="12814" r="15471" b="3990"/>
          <a:stretch/>
        </p:blipFill>
        <p:spPr>
          <a:xfrm>
            <a:off x="5029199" y="2050433"/>
            <a:ext cx="7315201" cy="4791238"/>
          </a:xfrm>
          <a:prstGeom prst="rect">
            <a:avLst/>
          </a:prstGeom>
        </p:spPr>
      </p:pic>
    </p:spTree>
    <p:extLst>
      <p:ext uri="{BB962C8B-B14F-4D97-AF65-F5344CB8AC3E}">
        <p14:creationId xmlns:p14="http://schemas.microsoft.com/office/powerpoint/2010/main" val="2298377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50F-3B0F-BF20-D5E3-8CADDBEFCC8C}"/>
              </a:ext>
            </a:extLst>
          </p:cNvPr>
          <p:cNvSpPr>
            <a:spLocks noGrp="1"/>
          </p:cNvSpPr>
          <p:nvPr>
            <p:ph type="title"/>
          </p:nvPr>
        </p:nvSpPr>
        <p:spPr/>
        <p:txBody>
          <a:bodyPr>
            <a:normAutofit fontScale="90000"/>
          </a:bodyPr>
          <a:lstStyle/>
          <a:p>
            <a:r>
              <a:rPr lang="en-US" dirty="0"/>
              <a:t>Indications for different evidence-based falls or generic strength and balance training programmes</a:t>
            </a:r>
          </a:p>
        </p:txBody>
      </p:sp>
      <p:pic>
        <p:nvPicPr>
          <p:cNvPr id="4" name="Picture 3">
            <a:extLst>
              <a:ext uri="{FF2B5EF4-FFF2-40B4-BE49-F238E27FC236}">
                <a16:creationId xmlns:a16="http://schemas.microsoft.com/office/drawing/2014/main" id="{74C87E71-1988-6020-CBC4-AAF82979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97951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BCE4-5B55-70C3-C4BA-52A81733A174}"/>
              </a:ext>
            </a:extLst>
          </p:cNvPr>
          <p:cNvSpPr>
            <a:spLocks noGrp="1"/>
          </p:cNvSpPr>
          <p:nvPr>
            <p:ph type="title"/>
          </p:nvPr>
        </p:nvSpPr>
        <p:spPr>
          <a:xfrm>
            <a:off x="358515" y="148569"/>
            <a:ext cx="10515600" cy="1325563"/>
          </a:xfrm>
        </p:spPr>
        <p:txBody>
          <a:bodyPr/>
          <a:lstStyle/>
          <a:p>
            <a:r>
              <a:rPr lang="en-US" dirty="0"/>
              <a:t>Different programmes for different people</a:t>
            </a:r>
          </a:p>
        </p:txBody>
      </p:sp>
      <p:pic>
        <p:nvPicPr>
          <p:cNvPr id="6" name="Picture 5" descr="Ethnic3.jpg">
            <a:extLst>
              <a:ext uri="{FF2B5EF4-FFF2-40B4-BE49-F238E27FC236}">
                <a16:creationId xmlns:a16="http://schemas.microsoft.com/office/drawing/2014/main" id="{6F91406E-65D9-3607-DDC5-3DC14B2241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47321" y="1400090"/>
            <a:ext cx="3398129" cy="3827020"/>
          </a:xfrm>
          <a:prstGeom prst="rect">
            <a:avLst/>
          </a:prstGeom>
        </p:spPr>
      </p:pic>
      <p:pic>
        <p:nvPicPr>
          <p:cNvPr id="7" name="Content Placeholder 4">
            <a:extLst>
              <a:ext uri="{FF2B5EF4-FFF2-40B4-BE49-F238E27FC236}">
                <a16:creationId xmlns:a16="http://schemas.microsoft.com/office/drawing/2014/main" id="{01631C68-E06E-6527-6FC9-7684ECA5D5A2}"/>
              </a:ext>
            </a:extLst>
          </p:cNvPr>
          <p:cNvPicPr>
            <a:picLocks noChangeAspect="1"/>
          </p:cNvPicPr>
          <p:nvPr/>
        </p:nvPicPr>
        <p:blipFill>
          <a:blip r:embed="rId3" cstate="screen">
            <a:extLst>
              <a:ext uri="{28A0092B-C50C-407E-A947-70E740481C1C}">
                <a14:useLocalDpi xmlns:a14="http://schemas.microsoft.com/office/drawing/2010/main"/>
              </a:ext>
            </a:extLst>
          </a:blip>
          <a:srcRect l="-17767" r="-17767"/>
          <a:stretch>
            <a:fillRect/>
          </a:stretch>
        </p:blipFill>
        <p:spPr>
          <a:xfrm>
            <a:off x="-445568" y="1400090"/>
            <a:ext cx="3333921" cy="3827020"/>
          </a:xfrm>
          <a:prstGeom prst="rect">
            <a:avLst/>
          </a:prstGeom>
        </p:spPr>
      </p:pic>
      <p:pic>
        <p:nvPicPr>
          <p:cNvPr id="4" name="Picture 3" descr="Elderly woman uses a walking frame in old age home - Stock Image -  M340/0194 - Science Photo Library">
            <a:extLst>
              <a:ext uri="{FF2B5EF4-FFF2-40B4-BE49-F238E27FC236}">
                <a16:creationId xmlns:a16="http://schemas.microsoft.com/office/drawing/2014/main" id="{66308387-9F42-7EE6-79D3-8D7516AECFE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458865" y="1545389"/>
            <a:ext cx="2586826" cy="38270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32D5AD-43B9-F9E9-0F22-77B2BE549876}"/>
              </a:ext>
            </a:extLst>
          </p:cNvPr>
          <p:cNvSpPr txBox="1"/>
          <p:nvPr/>
        </p:nvSpPr>
        <p:spPr>
          <a:xfrm>
            <a:off x="171508" y="5255994"/>
            <a:ext cx="4213485" cy="1938992"/>
          </a:xfrm>
          <a:prstGeom prst="rect">
            <a:avLst/>
          </a:prstGeom>
          <a:noFill/>
        </p:spPr>
        <p:txBody>
          <a:bodyPr wrap="square" rtlCol="0">
            <a:spAutoFit/>
          </a:bodyPr>
          <a:lstStyle/>
          <a:p>
            <a:r>
              <a:rPr lang="en-US" sz="2400" dirty="0"/>
              <a:t>Individual Differences</a:t>
            </a:r>
          </a:p>
          <a:p>
            <a:r>
              <a:rPr lang="en-US" sz="2400" dirty="0"/>
              <a:t>Specificity</a:t>
            </a:r>
          </a:p>
          <a:p>
            <a:r>
              <a:rPr lang="en-US" sz="2400" dirty="0"/>
              <a:t>Progressive Overload</a:t>
            </a:r>
          </a:p>
          <a:p>
            <a:r>
              <a:rPr lang="en-US" sz="2400" dirty="0"/>
              <a:t>Reversibility</a:t>
            </a:r>
          </a:p>
          <a:p>
            <a:endParaRPr lang="en-US" sz="2400" dirty="0"/>
          </a:p>
        </p:txBody>
      </p:sp>
      <p:pic>
        <p:nvPicPr>
          <p:cNvPr id="9" name="Picture 8" descr="P8070009">
            <a:extLst>
              <a:ext uri="{FF2B5EF4-FFF2-40B4-BE49-F238E27FC236}">
                <a16:creationId xmlns:a16="http://schemas.microsoft.com/office/drawing/2014/main" id="{FA783548-4896-3CB7-F7D5-0FFD091FE9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1890" y="1490243"/>
            <a:ext cx="3444991" cy="2618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C:\Users\Owner\AppData\Local\Temp\DSC_0038.JPG">
            <a:extLst>
              <a:ext uri="{FF2B5EF4-FFF2-40B4-BE49-F238E27FC236}">
                <a16:creationId xmlns:a16="http://schemas.microsoft.com/office/drawing/2014/main" id="{DC8BD2D3-4F28-3CB9-4AEE-B1E963B46D8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07008" y="3314056"/>
            <a:ext cx="2337671" cy="326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601224E-A436-4A22-9338-5FBCD05CD6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Tree>
    <p:extLst>
      <p:ext uri="{BB962C8B-B14F-4D97-AF65-F5344CB8AC3E}">
        <p14:creationId xmlns:p14="http://schemas.microsoft.com/office/powerpoint/2010/main" val="3827456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C322-9FE4-EC48-AB72-D5F2A98EA275}"/>
              </a:ext>
            </a:extLst>
          </p:cNvPr>
          <p:cNvSpPr>
            <a:spLocks noGrp="1"/>
          </p:cNvSpPr>
          <p:nvPr>
            <p:ph type="title"/>
          </p:nvPr>
        </p:nvSpPr>
        <p:spPr>
          <a:xfrm>
            <a:off x="394078" y="1114593"/>
            <a:ext cx="5927895" cy="1325563"/>
          </a:xfrm>
        </p:spPr>
        <p:txBody>
          <a:bodyPr>
            <a:noAutofit/>
          </a:bodyPr>
          <a:lstStyle/>
          <a:p>
            <a:r>
              <a:rPr lang="en-US" dirty="0">
                <a:solidFill>
                  <a:schemeClr val="tx1">
                    <a:lumMod val="85000"/>
                    <a:lumOff val="15000"/>
                  </a:schemeClr>
                </a:solidFill>
              </a:rPr>
              <a:t>Does all physical activity improve strength &amp; balance?</a:t>
            </a:r>
          </a:p>
        </p:txBody>
      </p:sp>
      <p:sp>
        <p:nvSpPr>
          <p:cNvPr id="3" name="Content Placeholder 2">
            <a:extLst>
              <a:ext uri="{FF2B5EF4-FFF2-40B4-BE49-F238E27FC236}">
                <a16:creationId xmlns:a16="http://schemas.microsoft.com/office/drawing/2014/main" id="{ABC69BC5-EDD7-A04B-8BEC-5EAC7AB34A8C}"/>
              </a:ext>
            </a:extLst>
          </p:cNvPr>
          <p:cNvSpPr>
            <a:spLocks noGrp="1"/>
          </p:cNvSpPr>
          <p:nvPr>
            <p:ph idx="1"/>
          </p:nvPr>
        </p:nvSpPr>
        <p:spPr>
          <a:xfrm>
            <a:off x="267954" y="3105806"/>
            <a:ext cx="5654626" cy="3407039"/>
          </a:xfrm>
        </p:spPr>
        <p:txBody>
          <a:bodyPr>
            <a:normAutofit/>
          </a:bodyPr>
          <a:lstStyle/>
          <a:p>
            <a:r>
              <a:rPr lang="en-US" sz="2600" dirty="0">
                <a:latin typeface="+mj-lt"/>
                <a:cs typeface="Corbel"/>
              </a:rPr>
              <a:t>N</a:t>
            </a:r>
            <a:r>
              <a:rPr lang="en-US" sz="2600" u="sng" dirty="0">
                <a:latin typeface="+mj-lt"/>
                <a:cs typeface="Corbel"/>
              </a:rPr>
              <a:t>ot</a:t>
            </a:r>
            <a:r>
              <a:rPr lang="en-US" sz="2600" dirty="0">
                <a:latin typeface="+mj-lt"/>
                <a:cs typeface="Corbel"/>
              </a:rPr>
              <a:t> all physical activity impacts on the right components of fitness </a:t>
            </a:r>
          </a:p>
          <a:p>
            <a:r>
              <a:rPr lang="en-US" sz="2600" dirty="0">
                <a:latin typeface="+mj-lt"/>
                <a:cs typeface="Corbel"/>
              </a:rPr>
              <a:t>Only Tai Chi in this list has any proven efficacy in preventing falls</a:t>
            </a:r>
          </a:p>
          <a:p>
            <a:r>
              <a:rPr lang="en-US" sz="2600" dirty="0">
                <a:latin typeface="+mj-lt"/>
                <a:cs typeface="Corbel"/>
              </a:rPr>
              <a:t>For those at higher risk, specific </a:t>
            </a:r>
            <a:r>
              <a:rPr lang="en-US" sz="2600" dirty="0" err="1">
                <a:latin typeface="+mj-lt"/>
                <a:cs typeface="Corbel"/>
              </a:rPr>
              <a:t>individualised</a:t>
            </a:r>
            <a:r>
              <a:rPr lang="en-US" sz="2600" dirty="0">
                <a:latin typeface="+mj-lt"/>
                <a:cs typeface="Corbel"/>
              </a:rPr>
              <a:t> programs required </a:t>
            </a:r>
          </a:p>
        </p:txBody>
      </p:sp>
      <p:pic>
        <p:nvPicPr>
          <p:cNvPr id="7" name="Picture 6">
            <a:extLst>
              <a:ext uri="{FF2B5EF4-FFF2-40B4-BE49-F238E27FC236}">
                <a16:creationId xmlns:a16="http://schemas.microsoft.com/office/drawing/2014/main" id="{F32E5083-D3D9-9E4E-A245-86A0337F24AF}"/>
              </a:ext>
            </a:extLst>
          </p:cNvPr>
          <p:cNvPicPr>
            <a:picLocks noChangeAspect="1"/>
          </p:cNvPicPr>
          <p:nvPr/>
        </p:nvPicPr>
        <p:blipFill>
          <a:blip r:embed="rId2"/>
          <a:stretch>
            <a:fillRect/>
          </a:stretch>
        </p:blipFill>
        <p:spPr>
          <a:xfrm>
            <a:off x="6230943" y="-32380"/>
            <a:ext cx="5961057" cy="6890380"/>
          </a:xfrm>
          <a:prstGeom prst="rect">
            <a:avLst/>
          </a:prstGeom>
        </p:spPr>
      </p:pic>
      <p:sp>
        <p:nvSpPr>
          <p:cNvPr id="9" name="Rectangle 8">
            <a:extLst>
              <a:ext uri="{FF2B5EF4-FFF2-40B4-BE49-F238E27FC236}">
                <a16:creationId xmlns:a16="http://schemas.microsoft.com/office/drawing/2014/main" id="{B223694B-F2A8-EE4A-B4DC-2C3A8A58CB9C}"/>
              </a:ext>
            </a:extLst>
          </p:cNvPr>
          <p:cNvSpPr/>
          <p:nvPr/>
        </p:nvSpPr>
        <p:spPr>
          <a:xfrm>
            <a:off x="0" y="5844184"/>
            <a:ext cx="5464126" cy="584775"/>
          </a:xfrm>
          <a:prstGeom prst="rect">
            <a:avLst/>
          </a:prstGeom>
          <a:noFill/>
        </p:spPr>
        <p:txBody>
          <a:bodyPr wrap="square" rtlCol="0">
            <a:spAutoFit/>
          </a:bodyPr>
          <a:lstStyle/>
          <a:p>
            <a:r>
              <a:rPr lang="en-US" sz="1600" i="1" dirty="0">
                <a:solidFill>
                  <a:schemeClr val="bg1">
                    <a:lumMod val="50000"/>
                  </a:schemeClr>
                </a:solidFill>
                <a:latin typeface="Calibri" panose="020F0502020204030204" pitchFamily="34" charset="0"/>
                <a:ea typeface="MS PGothic" panose="020B0600070205080204" pitchFamily="34" charset="-128"/>
              </a:rPr>
              <a:t>UK Chief Medical Officers' Physical Activity Guidelines 2019</a:t>
            </a:r>
          </a:p>
          <a:p>
            <a:r>
              <a:rPr lang="en-US" sz="1600" i="1" dirty="0">
                <a:solidFill>
                  <a:schemeClr val="bg1">
                    <a:lumMod val="50000"/>
                  </a:schemeClr>
                </a:solidFill>
                <a:latin typeface="Calibri" panose="020F0502020204030204" pitchFamily="34" charset="0"/>
                <a:ea typeface="MS PGothic" panose="020B0600070205080204" pitchFamily="34" charset="-128"/>
              </a:rPr>
              <a:t>Skelton &amp; </a:t>
            </a:r>
            <a:r>
              <a:rPr lang="en-US" sz="1600" i="1" dirty="0" err="1">
                <a:solidFill>
                  <a:schemeClr val="bg1">
                    <a:lumMod val="50000"/>
                  </a:schemeClr>
                </a:solidFill>
                <a:latin typeface="Calibri" panose="020F0502020204030204" pitchFamily="34" charset="0"/>
                <a:ea typeface="MS PGothic" panose="020B0600070205080204" pitchFamily="34" charset="-128"/>
              </a:rPr>
              <a:t>Mavroeidi</a:t>
            </a:r>
            <a:r>
              <a:rPr lang="en-US" sz="1600" i="1" dirty="0">
                <a:solidFill>
                  <a:schemeClr val="bg1">
                    <a:lumMod val="50000"/>
                  </a:schemeClr>
                </a:solidFill>
                <a:latin typeface="Calibri" panose="020F0502020204030204" pitchFamily="34" charset="0"/>
                <a:ea typeface="MS PGothic" panose="020B0600070205080204" pitchFamily="34" charset="-128"/>
              </a:rPr>
              <a:t>, JFSF 2019 </a:t>
            </a:r>
          </a:p>
        </p:txBody>
      </p:sp>
      <p:sp>
        <p:nvSpPr>
          <p:cNvPr id="4" name="TextBox 3">
            <a:extLst>
              <a:ext uri="{FF2B5EF4-FFF2-40B4-BE49-F238E27FC236}">
                <a16:creationId xmlns:a16="http://schemas.microsoft.com/office/drawing/2014/main" id="{17CD709E-5BC6-D580-A0E8-873CFBAF3892}"/>
              </a:ext>
            </a:extLst>
          </p:cNvPr>
          <p:cNvSpPr txBox="1"/>
          <p:nvPr/>
        </p:nvSpPr>
        <p:spPr>
          <a:xfrm>
            <a:off x="0" y="6512846"/>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#EUGMS22</a:t>
            </a:r>
          </a:p>
        </p:txBody>
      </p:sp>
    </p:spTree>
    <p:extLst>
      <p:ext uri="{BB962C8B-B14F-4D97-AF65-F5344CB8AC3E}">
        <p14:creationId xmlns:p14="http://schemas.microsoft.com/office/powerpoint/2010/main" val="595844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290E-C40A-B370-819C-6682DCE994CA}"/>
              </a:ext>
            </a:extLst>
          </p:cNvPr>
          <p:cNvSpPr>
            <a:spLocks noGrp="1"/>
          </p:cNvSpPr>
          <p:nvPr>
            <p:ph type="title"/>
          </p:nvPr>
        </p:nvSpPr>
        <p:spPr/>
        <p:txBody>
          <a:bodyPr/>
          <a:lstStyle/>
          <a:p>
            <a:r>
              <a:rPr lang="en-US" dirty="0"/>
              <a:t>There’s history to recommended fall prevention exercise programmes in the UK</a:t>
            </a:r>
          </a:p>
        </p:txBody>
      </p:sp>
      <p:pic>
        <p:nvPicPr>
          <p:cNvPr id="4" name="Picture 3">
            <a:extLst>
              <a:ext uri="{FF2B5EF4-FFF2-40B4-BE49-F238E27FC236}">
                <a16:creationId xmlns:a16="http://schemas.microsoft.com/office/drawing/2014/main" id="{D73AAE81-0F83-48B1-D80B-F5E62F3282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1" y="1961102"/>
            <a:ext cx="2360223" cy="3262271"/>
          </a:xfrm>
          <a:prstGeom prst="rect">
            <a:avLst/>
          </a:prstGeom>
          <a:noFill/>
          <a:ln w="9525">
            <a:solidFill>
              <a:schemeClr val="tx1">
                <a:alpha val="9294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F95E3B-6D06-9165-6AFD-A2C3C29DEFCD}"/>
              </a:ext>
            </a:extLst>
          </p:cNvPr>
          <p:cNvSpPr txBox="1"/>
          <p:nvPr/>
        </p:nvSpPr>
        <p:spPr>
          <a:xfrm>
            <a:off x="1319180" y="5263878"/>
            <a:ext cx="1552809" cy="369332"/>
          </a:xfrm>
          <a:prstGeom prst="rect">
            <a:avLst/>
          </a:prstGeom>
          <a:noFill/>
        </p:spPr>
        <p:txBody>
          <a:bodyPr wrap="square" rtlCol="0">
            <a:spAutoFit/>
          </a:bodyPr>
          <a:lstStyle/>
          <a:p>
            <a:r>
              <a:rPr lang="en-US" dirty="0"/>
              <a:t>2009</a:t>
            </a:r>
          </a:p>
        </p:txBody>
      </p:sp>
      <p:pic>
        <p:nvPicPr>
          <p:cNvPr id="6" name="Picture 4">
            <a:extLst>
              <a:ext uri="{FF2B5EF4-FFF2-40B4-BE49-F238E27FC236}">
                <a16:creationId xmlns:a16="http://schemas.microsoft.com/office/drawing/2014/main" id="{3BA7F06F-F610-2BC4-1885-9A74CC4E7D5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03467" y="1961102"/>
            <a:ext cx="2339991" cy="330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8688BAB-953C-1577-5023-2CA229D5E163}"/>
              </a:ext>
            </a:extLst>
          </p:cNvPr>
          <p:cNvSpPr txBox="1"/>
          <p:nvPr/>
        </p:nvSpPr>
        <p:spPr>
          <a:xfrm>
            <a:off x="4090649" y="5292632"/>
            <a:ext cx="1552809" cy="369332"/>
          </a:xfrm>
          <a:prstGeom prst="rect">
            <a:avLst/>
          </a:prstGeom>
          <a:noFill/>
        </p:spPr>
        <p:txBody>
          <a:bodyPr wrap="square" rtlCol="0">
            <a:spAutoFit/>
          </a:bodyPr>
          <a:lstStyle/>
          <a:p>
            <a:r>
              <a:rPr lang="en-US" dirty="0"/>
              <a:t>2011</a:t>
            </a:r>
          </a:p>
        </p:txBody>
      </p:sp>
      <p:pic>
        <p:nvPicPr>
          <p:cNvPr id="8" name="Picture 2">
            <a:extLst>
              <a:ext uri="{FF2B5EF4-FFF2-40B4-BE49-F238E27FC236}">
                <a16:creationId xmlns:a16="http://schemas.microsoft.com/office/drawing/2014/main" id="{ECD235D1-24DA-005B-E756-BE611A3A8B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13693" y="1961102"/>
            <a:ext cx="2435588" cy="326227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0EDDB326-F963-967E-1B64-EF4FCD5DA584}"/>
              </a:ext>
            </a:extLst>
          </p:cNvPr>
          <p:cNvSpPr txBox="1"/>
          <p:nvPr/>
        </p:nvSpPr>
        <p:spPr>
          <a:xfrm>
            <a:off x="6986249" y="5324382"/>
            <a:ext cx="1552809" cy="369332"/>
          </a:xfrm>
          <a:prstGeom prst="rect">
            <a:avLst/>
          </a:prstGeom>
          <a:noFill/>
        </p:spPr>
        <p:txBody>
          <a:bodyPr wrap="square" rtlCol="0">
            <a:spAutoFit/>
          </a:bodyPr>
          <a:lstStyle/>
          <a:p>
            <a:r>
              <a:rPr lang="en-US" dirty="0"/>
              <a:t>2012</a:t>
            </a:r>
          </a:p>
        </p:txBody>
      </p:sp>
      <p:pic>
        <p:nvPicPr>
          <p:cNvPr id="10" name="Picture 9">
            <a:extLst>
              <a:ext uri="{FF2B5EF4-FFF2-40B4-BE49-F238E27FC236}">
                <a16:creationId xmlns:a16="http://schemas.microsoft.com/office/drawing/2014/main" id="{2206DD5F-432B-7D4E-73BC-7D2BF287104E}"/>
              </a:ext>
            </a:extLst>
          </p:cNvPr>
          <p:cNvPicPr>
            <a:picLocks noChangeAspect="1"/>
          </p:cNvPicPr>
          <p:nvPr/>
        </p:nvPicPr>
        <p:blipFill>
          <a:blip r:embed="rId5"/>
          <a:stretch>
            <a:fillRect/>
          </a:stretch>
        </p:blipFill>
        <p:spPr>
          <a:xfrm>
            <a:off x="9074419" y="1972173"/>
            <a:ext cx="2311400" cy="3251200"/>
          </a:xfrm>
          <a:prstGeom prst="rect">
            <a:avLst/>
          </a:prstGeom>
          <a:ln>
            <a:solidFill>
              <a:schemeClr val="accent1"/>
            </a:solidFill>
          </a:ln>
        </p:spPr>
      </p:pic>
      <p:sp>
        <p:nvSpPr>
          <p:cNvPr id="11" name="TextBox 10">
            <a:extLst>
              <a:ext uri="{FF2B5EF4-FFF2-40B4-BE49-F238E27FC236}">
                <a16:creationId xmlns:a16="http://schemas.microsoft.com/office/drawing/2014/main" id="{63FE0DCC-819D-8035-7499-FF3081085674}"/>
              </a:ext>
            </a:extLst>
          </p:cNvPr>
          <p:cNvSpPr txBox="1"/>
          <p:nvPr/>
        </p:nvSpPr>
        <p:spPr>
          <a:xfrm>
            <a:off x="9624272" y="5292632"/>
            <a:ext cx="1552809" cy="369332"/>
          </a:xfrm>
          <a:prstGeom prst="rect">
            <a:avLst/>
          </a:prstGeom>
          <a:noFill/>
        </p:spPr>
        <p:txBody>
          <a:bodyPr wrap="square" rtlCol="0">
            <a:spAutoFit/>
          </a:bodyPr>
          <a:lstStyle/>
          <a:p>
            <a:r>
              <a:rPr lang="en-US" dirty="0"/>
              <a:t>2012</a:t>
            </a:r>
          </a:p>
        </p:txBody>
      </p:sp>
      <p:pic>
        <p:nvPicPr>
          <p:cNvPr id="12" name="Picture 11">
            <a:extLst>
              <a:ext uri="{FF2B5EF4-FFF2-40B4-BE49-F238E27FC236}">
                <a16:creationId xmlns:a16="http://schemas.microsoft.com/office/drawing/2014/main" id="{D401C24A-22AE-6CAF-A3DD-396BD4D0DB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Tree>
    <p:extLst>
      <p:ext uri="{BB962C8B-B14F-4D97-AF65-F5344CB8AC3E}">
        <p14:creationId xmlns:p14="http://schemas.microsoft.com/office/powerpoint/2010/main" val="415737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290E-C40A-B370-819C-6682DCE994CA}"/>
              </a:ext>
            </a:extLst>
          </p:cNvPr>
          <p:cNvSpPr>
            <a:spLocks noGrp="1"/>
          </p:cNvSpPr>
          <p:nvPr>
            <p:ph type="title"/>
          </p:nvPr>
        </p:nvSpPr>
        <p:spPr/>
        <p:txBody>
          <a:bodyPr/>
          <a:lstStyle/>
          <a:p>
            <a:r>
              <a:rPr lang="en-US" dirty="0"/>
              <a:t>There’s history to recommended fall prevention exercise programmes in the UK</a:t>
            </a:r>
          </a:p>
        </p:txBody>
      </p:sp>
      <p:sp>
        <p:nvSpPr>
          <p:cNvPr id="5" name="TextBox 4">
            <a:extLst>
              <a:ext uri="{FF2B5EF4-FFF2-40B4-BE49-F238E27FC236}">
                <a16:creationId xmlns:a16="http://schemas.microsoft.com/office/drawing/2014/main" id="{A6F95E3B-6D06-9165-6AFD-A2C3C29DEFCD}"/>
              </a:ext>
            </a:extLst>
          </p:cNvPr>
          <p:cNvSpPr txBox="1"/>
          <p:nvPr/>
        </p:nvSpPr>
        <p:spPr>
          <a:xfrm>
            <a:off x="1090040" y="5498316"/>
            <a:ext cx="1552809" cy="369332"/>
          </a:xfrm>
          <a:prstGeom prst="rect">
            <a:avLst/>
          </a:prstGeom>
          <a:noFill/>
        </p:spPr>
        <p:txBody>
          <a:bodyPr wrap="square" rtlCol="0">
            <a:spAutoFit/>
          </a:bodyPr>
          <a:lstStyle/>
          <a:p>
            <a:r>
              <a:rPr lang="en-US" dirty="0"/>
              <a:t>2017</a:t>
            </a:r>
          </a:p>
        </p:txBody>
      </p:sp>
      <p:sp>
        <p:nvSpPr>
          <p:cNvPr id="11" name="TextBox 10">
            <a:extLst>
              <a:ext uri="{FF2B5EF4-FFF2-40B4-BE49-F238E27FC236}">
                <a16:creationId xmlns:a16="http://schemas.microsoft.com/office/drawing/2014/main" id="{63FE0DCC-819D-8035-7499-FF3081085674}"/>
              </a:ext>
            </a:extLst>
          </p:cNvPr>
          <p:cNvSpPr txBox="1"/>
          <p:nvPr/>
        </p:nvSpPr>
        <p:spPr>
          <a:xfrm>
            <a:off x="10724570" y="4112194"/>
            <a:ext cx="1552809" cy="369332"/>
          </a:xfrm>
          <a:prstGeom prst="rect">
            <a:avLst/>
          </a:prstGeom>
          <a:noFill/>
        </p:spPr>
        <p:txBody>
          <a:bodyPr wrap="square" rtlCol="0">
            <a:spAutoFit/>
          </a:bodyPr>
          <a:lstStyle/>
          <a:p>
            <a:r>
              <a:rPr lang="en-US" dirty="0"/>
              <a:t>2018</a:t>
            </a:r>
          </a:p>
        </p:txBody>
      </p:sp>
      <p:pic>
        <p:nvPicPr>
          <p:cNvPr id="3" name="Picture 3">
            <a:extLst>
              <a:ext uri="{FF2B5EF4-FFF2-40B4-BE49-F238E27FC236}">
                <a16:creationId xmlns:a16="http://schemas.microsoft.com/office/drawing/2014/main" id="{FD000256-1FDD-B072-47FB-5C7E21B5B26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802" y="2025457"/>
            <a:ext cx="5293656" cy="329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8DCD287-0BEE-4726-0C18-80E070123A45}"/>
              </a:ext>
            </a:extLst>
          </p:cNvPr>
          <p:cNvPicPr>
            <a:picLocks noChangeAspect="1"/>
          </p:cNvPicPr>
          <p:nvPr/>
        </p:nvPicPr>
        <p:blipFill>
          <a:blip r:embed="rId3"/>
          <a:stretch>
            <a:fillRect/>
          </a:stretch>
        </p:blipFill>
        <p:spPr>
          <a:xfrm>
            <a:off x="6096001" y="1892381"/>
            <a:ext cx="4387544" cy="4836871"/>
          </a:xfrm>
          <a:prstGeom prst="rect">
            <a:avLst/>
          </a:prstGeom>
        </p:spPr>
      </p:pic>
      <p:pic>
        <p:nvPicPr>
          <p:cNvPr id="13" name="Picture 12">
            <a:extLst>
              <a:ext uri="{FF2B5EF4-FFF2-40B4-BE49-F238E27FC236}">
                <a16:creationId xmlns:a16="http://schemas.microsoft.com/office/drawing/2014/main" id="{5B5659E9-C634-AA41-C189-87A0E456EC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Tree>
    <p:extLst>
      <p:ext uri="{BB962C8B-B14F-4D97-AF65-F5344CB8AC3E}">
        <p14:creationId xmlns:p14="http://schemas.microsoft.com/office/powerpoint/2010/main" val="518926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2B8B-CD4A-EE54-E74C-443AFAF7DB0B}"/>
              </a:ext>
            </a:extLst>
          </p:cNvPr>
          <p:cNvSpPr>
            <a:spLocks noGrp="1"/>
          </p:cNvSpPr>
          <p:nvPr>
            <p:ph type="title"/>
          </p:nvPr>
        </p:nvSpPr>
        <p:spPr/>
        <p:txBody>
          <a:bodyPr/>
          <a:lstStyle/>
          <a:p>
            <a:r>
              <a:rPr lang="en-US" dirty="0"/>
              <a:t>There’s history to recommended fall prevention exercise programmes in the UK</a:t>
            </a:r>
          </a:p>
        </p:txBody>
      </p:sp>
      <p:pic>
        <p:nvPicPr>
          <p:cNvPr id="4" name="Picture 3">
            <a:extLst>
              <a:ext uri="{FF2B5EF4-FFF2-40B4-BE49-F238E27FC236}">
                <a16:creationId xmlns:a16="http://schemas.microsoft.com/office/drawing/2014/main" id="{DCACE755-8165-DE5A-6F53-FC9F3C4B5D6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172" y="1931529"/>
            <a:ext cx="2952328" cy="41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E7F29D3-ED1A-AE48-DB85-3398706E3B1F}"/>
              </a:ext>
            </a:extLst>
          </p:cNvPr>
          <p:cNvSpPr txBox="1"/>
          <p:nvPr/>
        </p:nvSpPr>
        <p:spPr>
          <a:xfrm>
            <a:off x="1403931" y="6095644"/>
            <a:ext cx="1552809" cy="369332"/>
          </a:xfrm>
          <a:prstGeom prst="rect">
            <a:avLst/>
          </a:prstGeom>
          <a:noFill/>
        </p:spPr>
        <p:txBody>
          <a:bodyPr wrap="square" rtlCol="0">
            <a:spAutoFit/>
          </a:bodyPr>
          <a:lstStyle/>
          <a:p>
            <a:r>
              <a:rPr lang="en-US" dirty="0"/>
              <a:t>2018</a:t>
            </a:r>
          </a:p>
        </p:txBody>
      </p:sp>
      <p:pic>
        <p:nvPicPr>
          <p:cNvPr id="6" name="Picture 5">
            <a:extLst>
              <a:ext uri="{FF2B5EF4-FFF2-40B4-BE49-F238E27FC236}">
                <a16:creationId xmlns:a16="http://schemas.microsoft.com/office/drawing/2014/main" id="{A2CF23CC-A7FD-0E3D-E3CB-0DCB410D3703}"/>
              </a:ext>
            </a:extLst>
          </p:cNvPr>
          <p:cNvPicPr>
            <a:picLocks noChangeAspect="1"/>
          </p:cNvPicPr>
          <p:nvPr/>
        </p:nvPicPr>
        <p:blipFill>
          <a:blip r:embed="rId3"/>
          <a:stretch>
            <a:fillRect/>
          </a:stretch>
        </p:blipFill>
        <p:spPr>
          <a:xfrm>
            <a:off x="8770587" y="1931529"/>
            <a:ext cx="2808312" cy="4153182"/>
          </a:xfrm>
          <a:prstGeom prst="rect">
            <a:avLst/>
          </a:prstGeom>
        </p:spPr>
      </p:pic>
      <p:sp>
        <p:nvSpPr>
          <p:cNvPr id="7" name="TextBox 6">
            <a:extLst>
              <a:ext uri="{FF2B5EF4-FFF2-40B4-BE49-F238E27FC236}">
                <a16:creationId xmlns:a16="http://schemas.microsoft.com/office/drawing/2014/main" id="{13FCCAA0-77EA-E64F-5D03-C287B628A2B8}"/>
              </a:ext>
            </a:extLst>
          </p:cNvPr>
          <p:cNvSpPr txBox="1"/>
          <p:nvPr/>
        </p:nvSpPr>
        <p:spPr>
          <a:xfrm>
            <a:off x="9670022" y="6069467"/>
            <a:ext cx="1552809" cy="369332"/>
          </a:xfrm>
          <a:prstGeom prst="rect">
            <a:avLst/>
          </a:prstGeom>
          <a:noFill/>
        </p:spPr>
        <p:txBody>
          <a:bodyPr wrap="square" rtlCol="0">
            <a:spAutoFit/>
          </a:bodyPr>
          <a:lstStyle/>
          <a:p>
            <a:r>
              <a:rPr lang="en-US" dirty="0"/>
              <a:t>2019</a:t>
            </a:r>
          </a:p>
        </p:txBody>
      </p:sp>
      <p:pic>
        <p:nvPicPr>
          <p:cNvPr id="8" name="Picture 7">
            <a:extLst>
              <a:ext uri="{FF2B5EF4-FFF2-40B4-BE49-F238E27FC236}">
                <a16:creationId xmlns:a16="http://schemas.microsoft.com/office/drawing/2014/main" id="{3AF3AC29-04F7-9C04-1ADA-ED18C9D3B911}"/>
              </a:ext>
            </a:extLst>
          </p:cNvPr>
          <p:cNvPicPr>
            <a:picLocks noChangeAspect="1"/>
          </p:cNvPicPr>
          <p:nvPr/>
        </p:nvPicPr>
        <p:blipFill>
          <a:blip r:embed="rId4"/>
          <a:stretch>
            <a:fillRect/>
          </a:stretch>
        </p:blipFill>
        <p:spPr>
          <a:xfrm>
            <a:off x="4815071" y="1931529"/>
            <a:ext cx="2889297" cy="4137938"/>
          </a:xfrm>
          <a:prstGeom prst="rect">
            <a:avLst/>
          </a:prstGeom>
        </p:spPr>
      </p:pic>
      <p:sp>
        <p:nvSpPr>
          <p:cNvPr id="9" name="TextBox 8">
            <a:extLst>
              <a:ext uri="{FF2B5EF4-FFF2-40B4-BE49-F238E27FC236}">
                <a16:creationId xmlns:a16="http://schemas.microsoft.com/office/drawing/2014/main" id="{8F361ED9-4890-094C-80E6-ED7031A34D03}"/>
              </a:ext>
            </a:extLst>
          </p:cNvPr>
          <p:cNvSpPr txBox="1"/>
          <p:nvPr/>
        </p:nvSpPr>
        <p:spPr>
          <a:xfrm>
            <a:off x="5649667" y="6095644"/>
            <a:ext cx="1552809" cy="369332"/>
          </a:xfrm>
          <a:prstGeom prst="rect">
            <a:avLst/>
          </a:prstGeom>
          <a:noFill/>
        </p:spPr>
        <p:txBody>
          <a:bodyPr wrap="square" rtlCol="0">
            <a:spAutoFit/>
          </a:bodyPr>
          <a:lstStyle/>
          <a:p>
            <a:r>
              <a:rPr lang="en-US" dirty="0"/>
              <a:t>2019</a:t>
            </a:r>
          </a:p>
        </p:txBody>
      </p:sp>
    </p:spTree>
    <p:extLst>
      <p:ext uri="{BB962C8B-B14F-4D97-AF65-F5344CB8AC3E}">
        <p14:creationId xmlns:p14="http://schemas.microsoft.com/office/powerpoint/2010/main" val="4129314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a:xfrm>
            <a:off x="243644" y="441480"/>
            <a:ext cx="10515600" cy="568476"/>
          </a:xfrm>
        </p:spPr>
        <p:txBody>
          <a:bodyPr>
            <a:normAutofit fontScale="90000"/>
          </a:bodyPr>
          <a:lstStyle/>
          <a:p>
            <a:pPr eaLnBrk="1" hangingPunct="1"/>
            <a:r>
              <a:rPr lang="en-GB" sz="4900" dirty="0"/>
              <a:t>Falls</a:t>
            </a:r>
            <a:r>
              <a:rPr lang="en-GB" sz="4000" b="1" dirty="0">
                <a:solidFill>
                  <a:srgbClr val="7030A0"/>
                </a:solidFill>
              </a:rPr>
              <a:t> </a:t>
            </a:r>
            <a:r>
              <a:rPr lang="en-GB" sz="4900" dirty="0"/>
              <a:t>prevention in the UK</a:t>
            </a:r>
          </a:p>
        </p:txBody>
      </p:sp>
      <p:sp>
        <p:nvSpPr>
          <p:cNvPr id="29699" name="Rectangle 3"/>
          <p:cNvSpPr>
            <a:spLocks noGrp="1"/>
          </p:cNvSpPr>
          <p:nvPr>
            <p:ph type="body" idx="4294967295"/>
          </p:nvPr>
        </p:nvSpPr>
        <p:spPr>
          <a:xfrm>
            <a:off x="190500" y="1326758"/>
            <a:ext cx="8218982" cy="5089762"/>
          </a:xfrm>
        </p:spPr>
        <p:txBody>
          <a:bodyPr>
            <a:normAutofit fontScale="92500"/>
          </a:bodyPr>
          <a:lstStyle/>
          <a:p>
            <a:pPr>
              <a:lnSpc>
                <a:spcPct val="120000"/>
              </a:lnSpc>
            </a:pPr>
            <a:r>
              <a:rPr lang="en-GB" sz="2400" dirty="0" err="1">
                <a:latin typeface="+mj-lt"/>
              </a:rPr>
              <a:t>Otago</a:t>
            </a:r>
            <a:r>
              <a:rPr lang="en-GB" sz="2400" dirty="0">
                <a:latin typeface="+mj-lt"/>
              </a:rPr>
              <a:t> Home Exercise Programme (OEP)</a:t>
            </a:r>
          </a:p>
          <a:p>
            <a:pPr lvl="1">
              <a:lnSpc>
                <a:spcPct val="120000"/>
              </a:lnSpc>
            </a:pPr>
            <a:r>
              <a:rPr lang="en-GB" sz="2200" dirty="0">
                <a:solidFill>
                  <a:srgbClr val="7F7F7F"/>
                </a:solidFill>
                <a:latin typeface="+mj-lt"/>
              </a:rPr>
              <a:t>Home based, 1 yr; 3 x p/w; standing strength and balance (pre-set x5 mobility, x5 strength, x12 balance); graded walking programme; 6 home visits and monthly phone calls to progress and support adherence</a:t>
            </a:r>
          </a:p>
          <a:p>
            <a:pPr lvl="1">
              <a:lnSpc>
                <a:spcPct val="120000"/>
              </a:lnSpc>
            </a:pPr>
            <a:r>
              <a:rPr lang="en-GB" sz="2200" dirty="0">
                <a:solidFill>
                  <a:srgbClr val="7F7F7F"/>
                </a:solidFill>
                <a:latin typeface="+mj-lt"/>
              </a:rPr>
              <a:t>Group based, 6 </a:t>
            </a:r>
            <a:r>
              <a:rPr lang="en-GB" sz="2200" dirty="0" err="1">
                <a:solidFill>
                  <a:srgbClr val="7F7F7F"/>
                </a:solidFill>
                <a:latin typeface="+mj-lt"/>
              </a:rPr>
              <a:t>mths</a:t>
            </a:r>
            <a:r>
              <a:rPr lang="en-GB" sz="2200" dirty="0">
                <a:solidFill>
                  <a:srgbClr val="7F7F7F"/>
                </a:solidFill>
                <a:latin typeface="+mj-lt"/>
              </a:rPr>
              <a:t>, </a:t>
            </a:r>
            <a:r>
              <a:rPr lang="en-GB" sz="2200" dirty="0">
                <a:solidFill>
                  <a:schemeClr val="bg1">
                    <a:lumMod val="50000"/>
                  </a:schemeClr>
                </a:solidFill>
                <a:latin typeface="+mj-lt"/>
              </a:rPr>
              <a:t>3 x p/w (one group, two home)</a:t>
            </a:r>
            <a:endParaRPr lang="en-GB" sz="2200" dirty="0">
              <a:solidFill>
                <a:srgbClr val="7F7F7F"/>
              </a:solidFill>
              <a:latin typeface="+mj-lt"/>
            </a:endParaRPr>
          </a:p>
          <a:p>
            <a:pPr lvl="1">
              <a:lnSpc>
                <a:spcPct val="120000"/>
              </a:lnSpc>
              <a:buFont typeface="Arial" pitchFamily="34" charset="0"/>
              <a:buNone/>
            </a:pPr>
            <a:endParaRPr lang="en-GB" sz="1600" dirty="0">
              <a:latin typeface="+mj-lt"/>
            </a:endParaRPr>
          </a:p>
          <a:p>
            <a:pPr>
              <a:lnSpc>
                <a:spcPct val="120000"/>
              </a:lnSpc>
            </a:pPr>
            <a:r>
              <a:rPr lang="en-GB" sz="2400" dirty="0">
                <a:latin typeface="+mj-lt"/>
              </a:rPr>
              <a:t>Falls Management Exercise Programme (</a:t>
            </a:r>
            <a:r>
              <a:rPr lang="en-GB" sz="2400" dirty="0" err="1">
                <a:latin typeface="+mj-lt"/>
              </a:rPr>
              <a:t>FaME</a:t>
            </a:r>
            <a:r>
              <a:rPr lang="en-GB" sz="2400" dirty="0">
                <a:latin typeface="+mj-lt"/>
              </a:rPr>
              <a:t>/PSI)</a:t>
            </a:r>
          </a:p>
          <a:p>
            <a:pPr lvl="1">
              <a:lnSpc>
                <a:spcPct val="120000"/>
              </a:lnSpc>
            </a:pPr>
            <a:r>
              <a:rPr lang="en-GB" sz="2200" dirty="0">
                <a:solidFill>
                  <a:schemeClr val="bg1">
                    <a:lumMod val="50000"/>
                  </a:schemeClr>
                </a:solidFill>
                <a:latin typeface="+mj-lt"/>
              </a:rPr>
              <a:t>Frequent fallers - 9 </a:t>
            </a:r>
            <a:r>
              <a:rPr lang="en-GB" sz="2200" dirty="0" err="1">
                <a:solidFill>
                  <a:schemeClr val="bg1">
                    <a:lumMod val="50000"/>
                  </a:schemeClr>
                </a:solidFill>
                <a:latin typeface="+mj-lt"/>
              </a:rPr>
              <a:t>mths</a:t>
            </a:r>
            <a:r>
              <a:rPr lang="en-GB" sz="2200" dirty="0">
                <a:solidFill>
                  <a:schemeClr val="bg1">
                    <a:lumMod val="50000"/>
                  </a:schemeClr>
                </a:solidFill>
                <a:latin typeface="+mj-lt"/>
              </a:rPr>
              <a:t>; 3 x p/w (one group, two home); standing strength and balance plus floorwork; specialist exercise instructor to progress and tailor exercise</a:t>
            </a:r>
          </a:p>
          <a:p>
            <a:pPr lvl="1">
              <a:lnSpc>
                <a:spcPct val="120000"/>
              </a:lnSpc>
            </a:pPr>
            <a:r>
              <a:rPr lang="en-GB" sz="2200" dirty="0">
                <a:solidFill>
                  <a:schemeClr val="bg1">
                    <a:lumMod val="50000"/>
                  </a:schemeClr>
                </a:solidFill>
                <a:latin typeface="+mj-lt"/>
              </a:rPr>
              <a:t>Sedentary older adults – 6 months – increased PA/effect lasted a year after intervention</a:t>
            </a:r>
          </a:p>
          <a:p>
            <a:pPr>
              <a:lnSpc>
                <a:spcPct val="120000"/>
              </a:lnSpc>
            </a:pPr>
            <a:endParaRPr lang="en-GB" sz="1800" dirty="0">
              <a:latin typeface="+mj-lt"/>
            </a:endParaRPr>
          </a:p>
        </p:txBody>
      </p:sp>
      <p:sp>
        <p:nvSpPr>
          <p:cNvPr id="92164" name="Rectangle 4"/>
          <p:cNvSpPr>
            <a:spLocks noChangeArrowheads="1"/>
          </p:cNvSpPr>
          <p:nvPr/>
        </p:nvSpPr>
        <p:spPr bwMode="auto">
          <a:xfrm>
            <a:off x="5276538" y="6167046"/>
            <a:ext cx="6747417" cy="523220"/>
          </a:xfrm>
          <a:prstGeom prst="rect">
            <a:avLst/>
          </a:prstGeom>
          <a:noFill/>
          <a:ln w="9525">
            <a:noFill/>
            <a:miter lim="800000"/>
            <a:headEnd/>
            <a:tailEnd/>
          </a:ln>
          <a:effectLst/>
        </p:spPr>
        <p:txBody>
          <a:bodyPr wrap="square">
            <a:spAutoFit/>
          </a:bodyPr>
          <a:lstStyle/>
          <a:p>
            <a:pPr eaLnBrk="0" hangingPunct="0">
              <a:defRPr/>
            </a:pPr>
            <a:r>
              <a:rPr lang="en-GB" sz="1400" i="1" dirty="0">
                <a:solidFill>
                  <a:schemeClr val="bg1">
                    <a:lumMod val="50000"/>
                  </a:schemeClr>
                </a:solidFill>
                <a:latin typeface="Verdana" pitchFamily="34" charset="0"/>
                <a:cs typeface="Arial" charset="0"/>
              </a:rPr>
              <a:t>(Campbell 1997; Robertson 2001; Campbell 2005; Liu-Ambrose 2008; Davis 2010; Skelton 2005, 2008; </a:t>
            </a:r>
            <a:r>
              <a:rPr lang="en-GB" sz="1400" i="1" dirty="0" err="1">
                <a:solidFill>
                  <a:schemeClr val="bg1">
                    <a:lumMod val="50000"/>
                  </a:schemeClr>
                </a:solidFill>
                <a:latin typeface="Verdana" pitchFamily="34" charset="0"/>
                <a:cs typeface="Arial" charset="0"/>
              </a:rPr>
              <a:t>Iliffe</a:t>
            </a:r>
            <a:r>
              <a:rPr lang="en-GB" sz="1400" i="1" dirty="0">
                <a:solidFill>
                  <a:schemeClr val="bg1">
                    <a:lumMod val="50000"/>
                  </a:schemeClr>
                </a:solidFill>
                <a:latin typeface="Verdana" pitchFamily="34" charset="0"/>
                <a:cs typeface="Arial" charset="0"/>
              </a:rPr>
              <a:t> 2015; Orton 2021)</a:t>
            </a:r>
            <a:endParaRPr lang="en-US" sz="1400" i="1" dirty="0">
              <a:solidFill>
                <a:schemeClr val="bg1">
                  <a:lumMod val="50000"/>
                </a:schemeClr>
              </a:solidFill>
              <a:latin typeface="Verdana" pitchFamily="34" charset="0"/>
              <a:cs typeface="Arial" charset="0"/>
            </a:endParaRPr>
          </a:p>
        </p:txBody>
      </p:sp>
      <p:sp>
        <p:nvSpPr>
          <p:cNvPr id="92165" name="Rectangle 5"/>
          <p:cNvSpPr>
            <a:spLocks noChangeArrowheads="1"/>
          </p:cNvSpPr>
          <p:nvPr/>
        </p:nvSpPr>
        <p:spPr bwMode="auto">
          <a:xfrm>
            <a:off x="8562210" y="1532654"/>
            <a:ext cx="2885279" cy="1815882"/>
          </a:xfrm>
          <a:prstGeom prst="rect">
            <a:avLst/>
          </a:prstGeom>
          <a:noFill/>
          <a:ln w="9525">
            <a:noFill/>
            <a:miter lim="800000"/>
            <a:headEnd/>
            <a:tailEnd/>
          </a:ln>
          <a:effectLst/>
        </p:spPr>
        <p:txBody>
          <a:bodyPr wrap="square">
            <a:spAutoFit/>
          </a:bodyPr>
          <a:lstStyle/>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 Falls</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Injuries</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Physical function and QoL</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Cost effective &gt;80s</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Cost neutral &gt;65s</a:t>
            </a:r>
          </a:p>
          <a:p>
            <a:pPr algn="r" eaLnBrk="0" hangingPunct="0">
              <a:defRPr/>
            </a:pPr>
            <a:endParaRPr lang="en-GB" sz="1600" dirty="0">
              <a:solidFill>
                <a:srgbClr val="0000CC"/>
              </a:solidFill>
              <a:effectLst>
                <a:outerShdw blurRad="38100" dist="38100" dir="2700000" algn="tl">
                  <a:srgbClr val="C0C0C0"/>
                </a:outerShdw>
              </a:effectLst>
              <a:latin typeface="Verdana" pitchFamily="34" charset="0"/>
              <a:cs typeface="Arial" charset="0"/>
            </a:endParaRP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Cognitive Function</a:t>
            </a:r>
            <a:endParaRPr lang="en-US" sz="1600" dirty="0">
              <a:solidFill>
                <a:srgbClr val="0000CC"/>
              </a:solidFill>
              <a:effectLst>
                <a:outerShdw blurRad="38100" dist="38100" dir="2700000" algn="tl">
                  <a:srgbClr val="C0C0C0"/>
                </a:outerShdw>
              </a:effectLst>
              <a:latin typeface="Verdana" pitchFamily="34" charset="0"/>
              <a:cs typeface="Arial" charset="0"/>
            </a:endParaRPr>
          </a:p>
        </p:txBody>
      </p:sp>
      <p:sp>
        <p:nvSpPr>
          <p:cNvPr id="92166" name="Rectangle 6"/>
          <p:cNvSpPr>
            <a:spLocks noChangeArrowheads="1"/>
          </p:cNvSpPr>
          <p:nvPr/>
        </p:nvSpPr>
        <p:spPr bwMode="auto">
          <a:xfrm>
            <a:off x="8562210" y="3807636"/>
            <a:ext cx="2885279" cy="2062103"/>
          </a:xfrm>
          <a:prstGeom prst="rect">
            <a:avLst/>
          </a:prstGeom>
          <a:noFill/>
          <a:ln w="9525">
            <a:noFill/>
            <a:miter lim="800000"/>
            <a:headEnd/>
            <a:tailEnd/>
          </a:ln>
          <a:effectLst/>
        </p:spPr>
        <p:txBody>
          <a:bodyPr wrap="square">
            <a:spAutoFit/>
          </a:bodyPr>
          <a:lstStyle/>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 Falls </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Physical Function and QoL</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Cost effective &gt;65s</a:t>
            </a:r>
          </a:p>
          <a:p>
            <a:pPr algn="r" eaLnBrk="0" hangingPunct="0">
              <a:defRPr/>
            </a:pPr>
            <a:endParaRPr lang="en-GB" sz="1600" dirty="0">
              <a:solidFill>
                <a:srgbClr val="0000CC"/>
              </a:solidFill>
              <a:effectLst>
                <a:outerShdw blurRad="38100" dist="38100" dir="2700000" algn="tl">
                  <a:srgbClr val="C0C0C0"/>
                </a:outerShdw>
              </a:effectLst>
              <a:latin typeface="Verdana" pitchFamily="34" charset="0"/>
              <a:cs typeface="Arial" charset="0"/>
            </a:endParaRP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Maintain BMD </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Change of residence</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Habitual physical activity</a:t>
            </a:r>
          </a:p>
          <a:p>
            <a:pPr algn="r" eaLnBrk="0" hangingPunct="0">
              <a:defRPr/>
            </a:pPr>
            <a:r>
              <a:rPr lang="en-GB" sz="1600" dirty="0">
                <a:solidFill>
                  <a:srgbClr val="0000CC"/>
                </a:solidFill>
                <a:effectLst>
                  <a:outerShdw blurRad="38100" dist="38100" dir="2700000" algn="tl">
                    <a:srgbClr val="C0C0C0"/>
                  </a:outerShdw>
                </a:effectLst>
                <a:latin typeface="Verdana" pitchFamily="34" charset="0"/>
                <a:cs typeface="Arial" charset="0"/>
              </a:rPr>
              <a:t>Long lies</a:t>
            </a:r>
            <a:endParaRPr lang="en-US" sz="1600" dirty="0">
              <a:solidFill>
                <a:srgbClr val="0000CC"/>
              </a:solidFill>
              <a:effectLst>
                <a:outerShdw blurRad="38100" dist="38100" dir="2700000" algn="tl">
                  <a:srgbClr val="C0C0C0"/>
                </a:outerShdw>
              </a:effectLst>
              <a:latin typeface="Verdana" pitchFamily="34" charset="0"/>
              <a:cs typeface="Arial" charset="0"/>
            </a:endParaRPr>
          </a:p>
        </p:txBody>
      </p:sp>
      <p:pic>
        <p:nvPicPr>
          <p:cNvPr id="2" name="Picture 1">
            <a:extLst>
              <a:ext uri="{FF2B5EF4-FFF2-40B4-BE49-F238E27FC236}">
                <a16:creationId xmlns:a16="http://schemas.microsoft.com/office/drawing/2014/main" id="{17470914-B099-8876-FA76-91E3A0708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5630" y="242015"/>
            <a:ext cx="1263233" cy="1061089"/>
          </a:xfrm>
          <a:prstGeom prst="rect">
            <a:avLst/>
          </a:prstGeom>
        </p:spPr>
      </p:pic>
    </p:spTree>
    <p:extLst>
      <p:ext uri="{BB962C8B-B14F-4D97-AF65-F5344CB8AC3E}">
        <p14:creationId xmlns:p14="http://schemas.microsoft.com/office/powerpoint/2010/main" val="1247271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2A65-2443-6644-9A5F-90D13E927E4B}"/>
              </a:ext>
            </a:extLst>
          </p:cNvPr>
          <p:cNvSpPr>
            <a:spLocks noGrp="1"/>
          </p:cNvSpPr>
          <p:nvPr>
            <p:ph type="title"/>
          </p:nvPr>
        </p:nvSpPr>
        <p:spPr>
          <a:xfrm>
            <a:off x="231820" y="328990"/>
            <a:ext cx="11512182" cy="568476"/>
          </a:xfrm>
        </p:spPr>
        <p:txBody>
          <a:bodyPr>
            <a:noAutofit/>
          </a:bodyPr>
          <a:lstStyle/>
          <a:p>
            <a:r>
              <a:rPr lang="en-US" sz="3600" dirty="0"/>
              <a:t>Benefits of FaME and Otago: Wider than falls prevention</a:t>
            </a:r>
          </a:p>
        </p:txBody>
      </p:sp>
      <p:graphicFrame>
        <p:nvGraphicFramePr>
          <p:cNvPr id="4" name="Table 3">
            <a:extLst>
              <a:ext uri="{FF2B5EF4-FFF2-40B4-BE49-F238E27FC236}">
                <a16:creationId xmlns:a16="http://schemas.microsoft.com/office/drawing/2014/main" id="{9595CA07-DB07-6E4D-B6D5-6B8F9FEA6EB2}"/>
              </a:ext>
            </a:extLst>
          </p:cNvPr>
          <p:cNvGraphicFramePr>
            <a:graphicFrameLocks noGrp="1"/>
          </p:cNvGraphicFramePr>
          <p:nvPr/>
        </p:nvGraphicFramePr>
        <p:xfrm>
          <a:off x="123369" y="1140171"/>
          <a:ext cx="11512182" cy="5110034"/>
        </p:xfrm>
        <a:graphic>
          <a:graphicData uri="http://schemas.openxmlformats.org/drawingml/2006/table">
            <a:tbl>
              <a:tblPr firstRow="1" bandRow="1">
                <a:tableStyleId>{5C22544A-7EE6-4342-B048-85BDC9FD1C3A}</a:tableStyleId>
              </a:tblPr>
              <a:tblGrid>
                <a:gridCol w="5684695">
                  <a:extLst>
                    <a:ext uri="{9D8B030D-6E8A-4147-A177-3AD203B41FA5}">
                      <a16:colId xmlns:a16="http://schemas.microsoft.com/office/drawing/2014/main" val="3592625169"/>
                    </a:ext>
                  </a:extLst>
                </a:gridCol>
                <a:gridCol w="5827487">
                  <a:extLst>
                    <a:ext uri="{9D8B030D-6E8A-4147-A177-3AD203B41FA5}">
                      <a16:colId xmlns:a16="http://schemas.microsoft.com/office/drawing/2014/main" val="2872264045"/>
                    </a:ext>
                  </a:extLst>
                </a:gridCol>
              </a:tblGrid>
              <a:tr h="226610">
                <a:tc>
                  <a:txBody>
                    <a:bodyPr/>
                    <a:lstStyle/>
                    <a:p>
                      <a:pPr algn="ctr"/>
                      <a:r>
                        <a:rPr lang="en-US" sz="1600" dirty="0"/>
                        <a:t>FaME</a:t>
                      </a:r>
                    </a:p>
                  </a:txBody>
                  <a:tcPr/>
                </a:tc>
                <a:tc>
                  <a:txBody>
                    <a:bodyPr/>
                    <a:lstStyle/>
                    <a:p>
                      <a:pPr algn="ctr"/>
                      <a:r>
                        <a:rPr lang="en-US" sz="1600" dirty="0"/>
                        <a:t>OEP</a:t>
                      </a:r>
                    </a:p>
                  </a:txBody>
                  <a:tcPr/>
                </a:tc>
                <a:extLst>
                  <a:ext uri="{0D108BD9-81ED-4DB2-BD59-A6C34878D82A}">
                    <a16:rowId xmlns:a16="http://schemas.microsoft.com/office/drawing/2014/main" val="2236212724"/>
                  </a:ext>
                </a:extLst>
              </a:tr>
              <a:tr h="341498">
                <a:tc>
                  <a:txBody>
                    <a:bodyPr/>
                    <a:lstStyle/>
                    <a:p>
                      <a:r>
                        <a:rPr lang="en-US" sz="1600" dirty="0"/>
                        <a:t>Habitual Physical Activity (using PASE and CHAMPS)</a:t>
                      </a:r>
                      <a:r>
                        <a:rPr lang="en-US" sz="1600" baseline="30000" dirty="0"/>
                        <a:t>1,2</a:t>
                      </a:r>
                    </a:p>
                  </a:txBody>
                  <a:tcPr/>
                </a:tc>
                <a:tc>
                  <a:txBody>
                    <a:bodyPr/>
                    <a:lstStyle/>
                    <a:p>
                      <a:r>
                        <a:rPr lang="en-US" sz="1600" dirty="0"/>
                        <a:t>Habitual Physical Activity (PASE)</a:t>
                      </a:r>
                      <a:r>
                        <a:rPr lang="en-US" sz="1600" baseline="30000" dirty="0"/>
                        <a:t>7 (control group got less active, OEP same)</a:t>
                      </a:r>
                    </a:p>
                  </a:txBody>
                  <a:tcPr/>
                </a:tc>
                <a:extLst>
                  <a:ext uri="{0D108BD9-81ED-4DB2-BD59-A6C34878D82A}">
                    <a16:rowId xmlns:a16="http://schemas.microsoft.com/office/drawing/2014/main" val="378880761"/>
                  </a:ext>
                </a:extLst>
              </a:tr>
              <a:tr h="341498">
                <a:tc>
                  <a:txBody>
                    <a:bodyPr/>
                    <a:lstStyle/>
                    <a:p>
                      <a:r>
                        <a:rPr lang="en-US" sz="1600" dirty="0"/>
                        <a:t>Walking Speed (using 6MWT)</a:t>
                      </a:r>
                      <a:r>
                        <a:rPr lang="en-US" sz="1600" baseline="30000" dirty="0"/>
                        <a:t>1</a:t>
                      </a:r>
                    </a:p>
                  </a:txBody>
                  <a:tcPr/>
                </a:tc>
                <a:tc>
                  <a:txBody>
                    <a:bodyPr/>
                    <a:lstStyle/>
                    <a:p>
                      <a:r>
                        <a:rPr lang="en-US" sz="1600" dirty="0"/>
                        <a:t>Perceived functional performance</a:t>
                      </a:r>
                      <a:r>
                        <a:rPr lang="en-US" sz="1600" baseline="30000" dirty="0"/>
                        <a:t>8</a:t>
                      </a:r>
                    </a:p>
                  </a:txBody>
                  <a:tcPr/>
                </a:tc>
                <a:extLst>
                  <a:ext uri="{0D108BD9-81ED-4DB2-BD59-A6C34878D82A}">
                    <a16:rowId xmlns:a16="http://schemas.microsoft.com/office/drawing/2014/main" val="3740241692"/>
                  </a:ext>
                </a:extLst>
              </a:tr>
              <a:tr h="341498">
                <a:tc>
                  <a:txBody>
                    <a:bodyPr/>
                    <a:lstStyle/>
                    <a:p>
                      <a:r>
                        <a:rPr lang="en-US" sz="1600" dirty="0"/>
                        <a:t>Balance (TUG, BBS, 1LS)</a:t>
                      </a:r>
                      <a:r>
                        <a:rPr lang="en-US" sz="1600" baseline="30000" dirty="0"/>
                        <a:t>1,4, 13</a:t>
                      </a:r>
                    </a:p>
                  </a:txBody>
                  <a:tcPr/>
                </a:tc>
                <a:tc>
                  <a:txBody>
                    <a:bodyPr/>
                    <a:lstStyle/>
                    <a:p>
                      <a:r>
                        <a:rPr lang="en-US" sz="1600" dirty="0"/>
                        <a:t>Balance (TUG, 1LS, 4 test balance, Tinetti)</a:t>
                      </a:r>
                      <a:r>
                        <a:rPr lang="en-US" sz="1600" baseline="30000" dirty="0"/>
                        <a:t>7,8,10, 11,12</a:t>
                      </a:r>
                    </a:p>
                  </a:txBody>
                  <a:tcPr/>
                </a:tc>
                <a:extLst>
                  <a:ext uri="{0D108BD9-81ED-4DB2-BD59-A6C34878D82A}">
                    <a16:rowId xmlns:a16="http://schemas.microsoft.com/office/drawing/2014/main" val="587794925"/>
                  </a:ext>
                </a:extLst>
              </a:tr>
              <a:tr h="341498">
                <a:tc>
                  <a:txBody>
                    <a:bodyPr/>
                    <a:lstStyle/>
                    <a:p>
                      <a:r>
                        <a:rPr lang="en-US" sz="1600" baseline="0" dirty="0"/>
                        <a:t>Strength (30sCR, Dynamometer)</a:t>
                      </a:r>
                      <a:r>
                        <a:rPr lang="en-US" sz="1600" baseline="30000" dirty="0"/>
                        <a:t>4, 13</a:t>
                      </a:r>
                    </a:p>
                  </a:txBody>
                  <a:tcPr/>
                </a:tc>
                <a:tc>
                  <a:txBody>
                    <a:bodyPr/>
                    <a:lstStyle/>
                    <a:p>
                      <a:r>
                        <a:rPr lang="en-US" sz="1600" dirty="0"/>
                        <a:t>Strength (30sCR, Dynamometry)</a:t>
                      </a:r>
                      <a:r>
                        <a:rPr lang="en-US" sz="1600" baseline="30000" dirty="0"/>
                        <a:t>7,8,10,11</a:t>
                      </a:r>
                    </a:p>
                  </a:txBody>
                  <a:tcPr/>
                </a:tc>
                <a:extLst>
                  <a:ext uri="{0D108BD9-81ED-4DB2-BD59-A6C34878D82A}">
                    <a16:rowId xmlns:a16="http://schemas.microsoft.com/office/drawing/2014/main" val="520837382"/>
                  </a:ext>
                </a:extLst>
              </a:tr>
              <a:tr h="341498">
                <a:tc>
                  <a:txBody>
                    <a:bodyPr/>
                    <a:lstStyle/>
                    <a:p>
                      <a:r>
                        <a:rPr lang="en-US" sz="1600" baseline="0" dirty="0"/>
                        <a:t>Power (Nott Power Rig)</a:t>
                      </a:r>
                      <a:r>
                        <a:rPr lang="en-US" sz="1600" baseline="30000" dirty="0"/>
                        <a:t>13</a:t>
                      </a:r>
                    </a:p>
                  </a:txBody>
                  <a:tcPr/>
                </a:tc>
                <a:tc>
                  <a:txBody>
                    <a:bodyPr/>
                    <a:lstStyle/>
                    <a:p>
                      <a:endParaRPr lang="en-US" sz="1600" baseline="30000" dirty="0"/>
                    </a:p>
                  </a:txBody>
                  <a:tcPr/>
                </a:tc>
                <a:extLst>
                  <a:ext uri="{0D108BD9-81ED-4DB2-BD59-A6C34878D82A}">
                    <a16:rowId xmlns:a16="http://schemas.microsoft.com/office/drawing/2014/main" val="2567910355"/>
                  </a:ext>
                </a:extLst>
              </a:tr>
              <a:tr h="341498">
                <a:tc>
                  <a:txBody>
                    <a:bodyPr/>
                    <a:lstStyle/>
                    <a:p>
                      <a:r>
                        <a:rPr lang="en-US" sz="1600" baseline="0" dirty="0"/>
                        <a:t>Bone Mineral Density (DEXA) Maintenance</a:t>
                      </a:r>
                      <a:r>
                        <a:rPr lang="en-US" sz="1600" baseline="30000" dirty="0"/>
                        <a:t>5✥13</a:t>
                      </a:r>
                    </a:p>
                  </a:txBody>
                  <a:tcPr/>
                </a:tc>
                <a:tc>
                  <a:txBody>
                    <a:bodyPr/>
                    <a:lstStyle/>
                    <a:p>
                      <a:endParaRPr lang="en-US" sz="1600" dirty="0"/>
                    </a:p>
                  </a:txBody>
                  <a:tcPr/>
                </a:tc>
                <a:extLst>
                  <a:ext uri="{0D108BD9-81ED-4DB2-BD59-A6C34878D82A}">
                    <a16:rowId xmlns:a16="http://schemas.microsoft.com/office/drawing/2014/main" val="3186102462"/>
                  </a:ext>
                </a:extLst>
              </a:tr>
              <a:tr h="341498">
                <a:tc>
                  <a:txBody>
                    <a:bodyPr/>
                    <a:lstStyle/>
                    <a:p>
                      <a:r>
                        <a:rPr lang="en-US" sz="1600" dirty="0"/>
                        <a:t>Quality of Life (SF12)</a:t>
                      </a:r>
                      <a:r>
                        <a:rPr lang="en-US" sz="1600" baseline="30000" dirty="0"/>
                        <a:t>1</a:t>
                      </a:r>
                    </a:p>
                  </a:txBody>
                  <a:tcPr/>
                </a:tc>
                <a:tc>
                  <a:txBody>
                    <a:bodyPr/>
                    <a:lstStyle/>
                    <a:p>
                      <a:r>
                        <a:rPr lang="en-US" sz="1600" dirty="0"/>
                        <a:t>Quality of Life (SF36)</a:t>
                      </a:r>
                      <a:r>
                        <a:rPr lang="en-US" sz="1600" baseline="30000" dirty="0"/>
                        <a:t>11</a:t>
                      </a:r>
                    </a:p>
                  </a:txBody>
                  <a:tcPr/>
                </a:tc>
                <a:extLst>
                  <a:ext uri="{0D108BD9-81ED-4DB2-BD59-A6C34878D82A}">
                    <a16:rowId xmlns:a16="http://schemas.microsoft.com/office/drawing/2014/main" val="2738151276"/>
                  </a:ext>
                </a:extLst>
              </a:tr>
              <a:tr h="341498">
                <a:tc>
                  <a:txBody>
                    <a:bodyPr/>
                    <a:lstStyle/>
                    <a:p>
                      <a:r>
                        <a:rPr lang="en-US" sz="1600" dirty="0"/>
                        <a:t>Fear of falling (FES-I)</a:t>
                      </a:r>
                      <a:r>
                        <a:rPr lang="en-US" sz="1600" baseline="30000" dirty="0"/>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Fear of falling (FES-I)</a:t>
                      </a:r>
                      <a:r>
                        <a:rPr lang="en-US" sz="1600" baseline="30000" dirty="0"/>
                        <a:t>7, (control group became more fearful),11</a:t>
                      </a:r>
                    </a:p>
                  </a:txBody>
                  <a:tcPr/>
                </a:tc>
                <a:extLst>
                  <a:ext uri="{0D108BD9-81ED-4DB2-BD59-A6C34878D82A}">
                    <a16:rowId xmlns:a16="http://schemas.microsoft.com/office/drawing/2014/main" val="2804863025"/>
                  </a:ext>
                </a:extLst>
              </a:tr>
              <a:tr h="341498">
                <a:tc>
                  <a:txBody>
                    <a:bodyPr/>
                    <a:lstStyle/>
                    <a:p>
                      <a:r>
                        <a:rPr lang="en-US" sz="1600" dirty="0" err="1"/>
                        <a:t>Socialisation</a:t>
                      </a:r>
                      <a:r>
                        <a:rPr lang="en-US" sz="1600" dirty="0"/>
                        <a:t> and participation (qualitative)</a:t>
                      </a:r>
                      <a:r>
                        <a:rPr lang="en-US" sz="1600" baseline="30000" dirty="0"/>
                        <a:t>1,3</a:t>
                      </a:r>
                    </a:p>
                  </a:txBody>
                  <a:tcPr/>
                </a:tc>
                <a:tc>
                  <a:txBody>
                    <a:bodyPr/>
                    <a:lstStyle/>
                    <a:p>
                      <a:endParaRPr lang="en-US" sz="1600" dirty="0"/>
                    </a:p>
                  </a:txBody>
                  <a:tcPr/>
                </a:tc>
                <a:extLst>
                  <a:ext uri="{0D108BD9-81ED-4DB2-BD59-A6C34878D82A}">
                    <a16:rowId xmlns:a16="http://schemas.microsoft.com/office/drawing/2014/main" val="2535359865"/>
                  </a:ext>
                </a:extLst>
              </a:tr>
              <a:tr h="341498">
                <a:tc>
                  <a:txBody>
                    <a:bodyPr/>
                    <a:lstStyle/>
                    <a:p>
                      <a:r>
                        <a:rPr lang="en-US" sz="1600" baseline="0" dirty="0"/>
                        <a:t>Expectations of Exercise (OEE)</a:t>
                      </a:r>
                      <a:r>
                        <a:rPr lang="en-US" sz="1600" baseline="30000" dirty="0"/>
                        <a:t>2,6</a:t>
                      </a:r>
                    </a:p>
                  </a:txBody>
                  <a:tcPr/>
                </a:tc>
                <a:tc>
                  <a:txBody>
                    <a:bodyPr/>
                    <a:lstStyle/>
                    <a:p>
                      <a:endParaRPr lang="en-US" sz="1600" dirty="0"/>
                    </a:p>
                  </a:txBody>
                  <a:tcPr/>
                </a:tc>
                <a:extLst>
                  <a:ext uri="{0D108BD9-81ED-4DB2-BD59-A6C34878D82A}">
                    <a16:rowId xmlns:a16="http://schemas.microsoft.com/office/drawing/2014/main" val="878357036"/>
                  </a:ext>
                </a:extLst>
              </a:tr>
              <a:tr h="341498">
                <a:tc>
                  <a:txBody>
                    <a:bodyPr/>
                    <a:lstStyle/>
                    <a:p>
                      <a:r>
                        <a:rPr lang="en-US" sz="1600" dirty="0"/>
                        <a:t>Confidence (</a:t>
                      </a:r>
                      <a:r>
                        <a:rPr lang="en-US" sz="1600" dirty="0" err="1"/>
                        <a:t>ConfBal</a:t>
                      </a:r>
                      <a:r>
                        <a:rPr lang="en-US" sz="1600" dirty="0"/>
                        <a:t> </a:t>
                      </a:r>
                      <a:r>
                        <a:rPr lang="en-US" sz="1600" dirty="0" err="1"/>
                        <a:t>etc</a:t>
                      </a:r>
                      <a:r>
                        <a:rPr lang="en-US" sz="1600" dirty="0"/>
                        <a:t>)</a:t>
                      </a:r>
                      <a:r>
                        <a:rPr lang="en-US" sz="1600" baseline="30000" dirty="0"/>
                        <a:t>2,3,4,6</a:t>
                      </a:r>
                    </a:p>
                  </a:txBody>
                  <a:tcPr/>
                </a:tc>
                <a:tc>
                  <a:txBody>
                    <a:bodyPr/>
                    <a:lstStyle/>
                    <a:p>
                      <a:r>
                        <a:rPr lang="en-US" sz="1600" dirty="0"/>
                        <a:t>Confidence (</a:t>
                      </a:r>
                      <a:r>
                        <a:rPr lang="en-US" sz="1600" dirty="0" err="1"/>
                        <a:t>ConfBal</a:t>
                      </a:r>
                      <a:r>
                        <a:rPr lang="en-US" sz="1600" dirty="0"/>
                        <a:t>)</a:t>
                      </a:r>
                      <a:r>
                        <a:rPr lang="en-US" sz="1600" baseline="30000" dirty="0"/>
                        <a:t>12</a:t>
                      </a:r>
                    </a:p>
                  </a:txBody>
                  <a:tcPr/>
                </a:tc>
                <a:extLst>
                  <a:ext uri="{0D108BD9-81ED-4DB2-BD59-A6C34878D82A}">
                    <a16:rowId xmlns:a16="http://schemas.microsoft.com/office/drawing/2014/main" val="1092127234"/>
                  </a:ext>
                </a:extLst>
              </a:tr>
              <a:tr h="308751">
                <a:tc>
                  <a:txBody>
                    <a:bodyPr/>
                    <a:lstStyle/>
                    <a:p>
                      <a:r>
                        <a:rPr lang="en-US" sz="1600" baseline="0" dirty="0"/>
                        <a:t>Risk of death (mortality 3 year3 post)</a:t>
                      </a:r>
                      <a:r>
                        <a:rPr lang="en-US" sz="1600" baseline="30000" dirty="0"/>
                        <a:t>3</a:t>
                      </a:r>
                      <a:r>
                        <a:rPr lang="en-US" sz="1600" baseline="0" dirty="0"/>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Risk of death (mortality 12 months post)</a:t>
                      </a:r>
                      <a:r>
                        <a:rPr lang="en-US" sz="1600" baseline="30000" dirty="0"/>
                        <a:t>9</a:t>
                      </a:r>
                    </a:p>
                  </a:txBody>
                  <a:tcPr/>
                </a:tc>
                <a:extLst>
                  <a:ext uri="{0D108BD9-81ED-4DB2-BD59-A6C34878D82A}">
                    <a16:rowId xmlns:a16="http://schemas.microsoft.com/office/drawing/2014/main" val="2742970958"/>
                  </a:ext>
                </a:extLst>
              </a:tr>
              <a:tr h="341498">
                <a:tc>
                  <a:txBody>
                    <a:bodyPr/>
                    <a:lstStyle/>
                    <a:p>
                      <a:r>
                        <a:rPr lang="en-US" sz="1600" baseline="0" dirty="0"/>
                        <a:t>Moving into care</a:t>
                      </a:r>
                      <a:r>
                        <a:rPr lang="en-US" sz="1600" baseline="30000" dirty="0"/>
                        <a:t>3</a:t>
                      </a:r>
                    </a:p>
                  </a:txBody>
                  <a:tcPr/>
                </a:tc>
                <a:tc>
                  <a:txBody>
                    <a:bodyPr/>
                    <a:lstStyle/>
                    <a:p>
                      <a:endParaRPr lang="en-US" sz="1600" dirty="0"/>
                    </a:p>
                  </a:txBody>
                  <a:tcPr/>
                </a:tc>
                <a:extLst>
                  <a:ext uri="{0D108BD9-81ED-4DB2-BD59-A6C34878D82A}">
                    <a16:rowId xmlns:a16="http://schemas.microsoft.com/office/drawing/2014/main" val="805566347"/>
                  </a:ext>
                </a:extLst>
              </a:tr>
              <a:tr h="341498">
                <a:tc>
                  <a:txBody>
                    <a:bodyPr/>
                    <a:lstStyle/>
                    <a:p>
                      <a:r>
                        <a:rPr lang="en-US" sz="1600" baseline="0" dirty="0"/>
                        <a:t>Avoiding long lies (ability to get up off floor)</a:t>
                      </a:r>
                      <a:r>
                        <a:rPr lang="en-US" sz="1600" baseline="30000" dirty="0"/>
                        <a:t>3, 13</a:t>
                      </a:r>
                      <a:r>
                        <a:rPr lang="en-US" sz="1600" baseline="0" dirty="0"/>
                        <a:t> </a:t>
                      </a:r>
                    </a:p>
                  </a:txBody>
                  <a:tcPr/>
                </a:tc>
                <a:tc>
                  <a:txBody>
                    <a:bodyPr/>
                    <a:lstStyle/>
                    <a:p>
                      <a:endParaRPr lang="en-US" sz="1600" dirty="0"/>
                    </a:p>
                  </a:txBody>
                  <a:tcPr/>
                </a:tc>
                <a:extLst>
                  <a:ext uri="{0D108BD9-81ED-4DB2-BD59-A6C34878D82A}">
                    <a16:rowId xmlns:a16="http://schemas.microsoft.com/office/drawing/2014/main" val="2025596911"/>
                  </a:ext>
                </a:extLst>
              </a:tr>
            </a:tbl>
          </a:graphicData>
        </a:graphic>
      </p:graphicFrame>
      <p:sp>
        <p:nvSpPr>
          <p:cNvPr id="5" name="TextBox 4">
            <a:extLst>
              <a:ext uri="{FF2B5EF4-FFF2-40B4-BE49-F238E27FC236}">
                <a16:creationId xmlns:a16="http://schemas.microsoft.com/office/drawing/2014/main" id="{C5FE5346-7A6A-B94B-8651-58C417C668FB}"/>
              </a:ext>
            </a:extLst>
          </p:cNvPr>
          <p:cNvSpPr txBox="1"/>
          <p:nvPr/>
        </p:nvSpPr>
        <p:spPr>
          <a:xfrm>
            <a:off x="123369" y="6328955"/>
            <a:ext cx="11814631" cy="553998"/>
          </a:xfrm>
          <a:prstGeom prst="rect">
            <a:avLst/>
          </a:prstGeom>
          <a:noFill/>
        </p:spPr>
        <p:txBody>
          <a:bodyPr wrap="square" rtlCol="0">
            <a:spAutoFit/>
          </a:bodyPr>
          <a:lstStyle/>
          <a:p>
            <a:r>
              <a:rPr lang="en-US" sz="1000" i="1" dirty="0"/>
              <a:t>FaME Refs: 1. Yeung PHCR&amp;D 2015; 2. </a:t>
            </a:r>
            <a:r>
              <a:rPr lang="en-US" sz="1000" i="1" dirty="0" err="1"/>
              <a:t>Iliffe</a:t>
            </a:r>
            <a:r>
              <a:rPr lang="en-US" sz="1000" i="1" dirty="0"/>
              <a:t> HTA 2014, BJGP 2015; 3. Skelton, Age Ageing 2005; 4. </a:t>
            </a:r>
            <a:r>
              <a:rPr lang="en-US" sz="1000" i="1" dirty="0" err="1"/>
              <a:t>Gateshead</a:t>
            </a:r>
            <a:r>
              <a:rPr lang="en-US" sz="1000" i="1" dirty="0"/>
              <a:t> ROI 2017; 5: Skelton JAPA 2008 </a:t>
            </a:r>
            <a:r>
              <a:rPr lang="en-US" sz="1000" i="1" baseline="30000" dirty="0"/>
              <a:t>✥ </a:t>
            </a:r>
            <a:r>
              <a:rPr lang="en-US" sz="1000" i="1" dirty="0"/>
              <a:t>9 month programme (not seen in 6 month programme, </a:t>
            </a:r>
            <a:r>
              <a:rPr lang="en-US" sz="1000" i="1" dirty="0" err="1"/>
              <a:t>Duckham</a:t>
            </a:r>
            <a:r>
              <a:rPr lang="en-US" sz="1000" i="1" dirty="0"/>
              <a:t>  Age Ageing 2015); 6. </a:t>
            </a:r>
            <a:r>
              <a:rPr lang="en-US" sz="1000" i="1" dirty="0" err="1"/>
              <a:t>Gawler</a:t>
            </a:r>
            <a:r>
              <a:rPr lang="en-US" sz="1000" i="1" dirty="0"/>
              <a:t> AGG 2016. 13. Skelton et al. JFSF 2019.</a:t>
            </a:r>
          </a:p>
          <a:p>
            <a:r>
              <a:rPr lang="en-US" sz="1000" i="1" dirty="0"/>
              <a:t>OEP Refs: 7. Campbell BMJ 1997; 8. Shubert </a:t>
            </a:r>
            <a:r>
              <a:rPr lang="en-US" sz="1000" i="1" dirty="0" err="1"/>
              <a:t>FrontiersPH</a:t>
            </a:r>
            <a:r>
              <a:rPr lang="en-US" sz="1000" i="1" dirty="0"/>
              <a:t> 2017; 9. Thomas Age Ageing 2010; 10. </a:t>
            </a:r>
            <a:r>
              <a:rPr lang="en-US" sz="1000" i="1" dirty="0" err="1"/>
              <a:t>Benavent-Caballer</a:t>
            </a:r>
            <a:r>
              <a:rPr lang="en-US" sz="1000" i="1" dirty="0"/>
              <a:t> Physio 2016; 11. </a:t>
            </a:r>
            <a:r>
              <a:rPr lang="en-US" sz="1000" i="1" dirty="0" err="1"/>
              <a:t>Kyrdalen</a:t>
            </a:r>
            <a:r>
              <a:rPr lang="en-US" sz="1000" i="1" dirty="0"/>
              <a:t> Physio Res </a:t>
            </a:r>
            <a:r>
              <a:rPr lang="en-US" sz="1000" i="1" dirty="0" err="1"/>
              <a:t>Int</a:t>
            </a:r>
            <a:r>
              <a:rPr lang="en-US" sz="1000" i="1" dirty="0"/>
              <a:t> 2014; 12. Hawley Hague Physio TP 2017</a:t>
            </a:r>
          </a:p>
        </p:txBody>
      </p:sp>
    </p:spTree>
    <p:extLst>
      <p:ext uri="{BB962C8B-B14F-4D97-AF65-F5344CB8AC3E}">
        <p14:creationId xmlns:p14="http://schemas.microsoft.com/office/powerpoint/2010/main" val="1762847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A2FA-A8F8-10F0-ACBD-6472A5B36653}"/>
              </a:ext>
            </a:extLst>
          </p:cNvPr>
          <p:cNvSpPr>
            <a:spLocks noGrp="1"/>
          </p:cNvSpPr>
          <p:nvPr>
            <p:ph type="title"/>
          </p:nvPr>
        </p:nvSpPr>
        <p:spPr>
          <a:xfrm>
            <a:off x="640080" y="304544"/>
            <a:ext cx="9385618" cy="1212953"/>
          </a:xfrm>
        </p:spPr>
        <p:txBody>
          <a:bodyPr/>
          <a:lstStyle/>
          <a:p>
            <a:r>
              <a:rPr lang="en-US" dirty="0"/>
              <a:t>Otago – prevents falls</a:t>
            </a:r>
          </a:p>
        </p:txBody>
      </p:sp>
      <p:sp>
        <p:nvSpPr>
          <p:cNvPr id="3" name="Content Placeholder 2">
            <a:extLst>
              <a:ext uri="{FF2B5EF4-FFF2-40B4-BE49-F238E27FC236}">
                <a16:creationId xmlns:a16="http://schemas.microsoft.com/office/drawing/2014/main" id="{8068206B-1474-3239-D7FB-85465FD7CB75}"/>
              </a:ext>
            </a:extLst>
          </p:cNvPr>
          <p:cNvSpPr>
            <a:spLocks noGrp="1"/>
          </p:cNvSpPr>
          <p:nvPr>
            <p:ph idx="1"/>
          </p:nvPr>
        </p:nvSpPr>
        <p:spPr>
          <a:xfrm>
            <a:off x="470263" y="1761418"/>
            <a:ext cx="10063044" cy="4343400"/>
          </a:xfrm>
        </p:spPr>
        <p:txBody>
          <a:bodyPr>
            <a:normAutofit/>
          </a:bodyPr>
          <a:lstStyle/>
          <a:p>
            <a:r>
              <a:rPr lang="en-US" sz="2400" dirty="0">
                <a:solidFill>
                  <a:schemeClr val="tx1"/>
                </a:solidFill>
                <a:latin typeface="+mj-lt"/>
                <a:cs typeface="Calibri Light" panose="020F0302020204030204" pitchFamily="34" charset="0"/>
              </a:rPr>
              <a:t>A 1 year prescriptive, structured home exercise programme</a:t>
            </a:r>
          </a:p>
          <a:p>
            <a:r>
              <a:rPr lang="en-US" sz="2400" dirty="0">
                <a:solidFill>
                  <a:schemeClr val="tx1"/>
                </a:solidFill>
                <a:latin typeface="+mj-lt"/>
                <a:cs typeface="Calibri Light" panose="020F0302020204030204" pitchFamily="34" charset="0"/>
              </a:rPr>
              <a:t>Designed to be tailored (</a:t>
            </a:r>
            <a:r>
              <a:rPr lang="en-US" sz="2400" dirty="0" err="1">
                <a:solidFill>
                  <a:schemeClr val="tx1"/>
                </a:solidFill>
                <a:latin typeface="+mj-lt"/>
                <a:cs typeface="Calibri Light" panose="020F0302020204030204" pitchFamily="34" charset="0"/>
              </a:rPr>
              <a:t>individualised</a:t>
            </a:r>
            <a:r>
              <a:rPr lang="en-US" sz="2400" dirty="0">
                <a:solidFill>
                  <a:schemeClr val="tx1"/>
                </a:solidFill>
                <a:latin typeface="+mj-lt"/>
                <a:cs typeface="Calibri Light" panose="020F0302020204030204" pitchFamily="34" charset="0"/>
              </a:rPr>
              <a:t>), based on thorough assessment of balance and physical function </a:t>
            </a:r>
          </a:p>
          <a:p>
            <a:r>
              <a:rPr lang="en-US" sz="2400" dirty="0">
                <a:solidFill>
                  <a:schemeClr val="tx1"/>
                </a:solidFill>
                <a:latin typeface="+mj-lt"/>
                <a:cs typeface="Calibri Light" panose="020F0302020204030204" pitchFamily="34" charset="0"/>
              </a:rPr>
              <a:t>Designed to be completed at home unsupervised 3 x per week</a:t>
            </a:r>
          </a:p>
          <a:p>
            <a:pPr lvl="1"/>
            <a:r>
              <a:rPr lang="en-US" sz="2000" dirty="0">
                <a:solidFill>
                  <a:schemeClr val="tx1"/>
                </a:solidFill>
                <a:latin typeface="+mj-lt"/>
                <a:cs typeface="Calibri Light" panose="020F0302020204030204" pitchFamily="34" charset="0"/>
              </a:rPr>
              <a:t>With regular home visits and telephone calls for both progression of balance challenge and ankle weights and for motivational support</a:t>
            </a:r>
          </a:p>
          <a:p>
            <a:r>
              <a:rPr lang="en-US" sz="2400" dirty="0">
                <a:latin typeface="+mj-lt"/>
                <a:cs typeface="Calibri Light" panose="020F0302020204030204" pitchFamily="34" charset="0"/>
              </a:rPr>
              <a:t>More effective on balance outcomes if delivered in a group once a week (+ home exercise) compared to home based only format</a:t>
            </a:r>
          </a:p>
          <a:p>
            <a:r>
              <a:rPr lang="en-US" sz="2400" dirty="0">
                <a:latin typeface="+mj-lt"/>
                <a:cs typeface="Calibri Light" panose="020F0302020204030204" pitchFamily="34" charset="0"/>
              </a:rPr>
              <a:t>Participants could (by the end) do challenging balance activities alone at home</a:t>
            </a:r>
          </a:p>
          <a:p>
            <a:r>
              <a:rPr lang="en-US" sz="2400" b="1" dirty="0">
                <a:solidFill>
                  <a:srgbClr val="7030A0"/>
                </a:solidFill>
                <a:latin typeface="+mj-lt"/>
                <a:cs typeface="Calibri Light" panose="020F0302020204030204" pitchFamily="34" charset="0"/>
              </a:rPr>
              <a:t>Reduces falls rate by 18-45% depending on population and duration</a:t>
            </a:r>
          </a:p>
        </p:txBody>
      </p:sp>
      <p:sp>
        <p:nvSpPr>
          <p:cNvPr id="6" name="TextBox 5">
            <a:extLst>
              <a:ext uri="{FF2B5EF4-FFF2-40B4-BE49-F238E27FC236}">
                <a16:creationId xmlns:a16="http://schemas.microsoft.com/office/drawing/2014/main" id="{8BF62979-2C46-0D07-4804-A7BD35FA9F55}"/>
              </a:ext>
            </a:extLst>
          </p:cNvPr>
          <p:cNvSpPr txBox="1"/>
          <p:nvPr/>
        </p:nvSpPr>
        <p:spPr>
          <a:xfrm>
            <a:off x="9108141" y="6348739"/>
            <a:ext cx="1371600" cy="369332"/>
          </a:xfrm>
          <a:prstGeom prst="rect">
            <a:avLst/>
          </a:prstGeom>
          <a:noFill/>
        </p:spPr>
        <p:txBody>
          <a:bodyPr wrap="square" rtlCol="0">
            <a:spAutoFit/>
          </a:bodyPr>
          <a:lstStyle/>
          <a:p>
            <a:pPr algn="r" defTabSz="457200">
              <a:defRPr/>
            </a:pPr>
            <a:r>
              <a:rPr lang="en-US" dirty="0">
                <a:solidFill>
                  <a:prstClr val="white"/>
                </a:solidFill>
                <a:latin typeface="News Gothic MT"/>
              </a:rPr>
              <a:t>#LLTOEP</a:t>
            </a:r>
          </a:p>
        </p:txBody>
      </p:sp>
      <p:sp>
        <p:nvSpPr>
          <p:cNvPr id="7" name="TextBox 6">
            <a:extLst>
              <a:ext uri="{FF2B5EF4-FFF2-40B4-BE49-F238E27FC236}">
                <a16:creationId xmlns:a16="http://schemas.microsoft.com/office/drawing/2014/main" id="{5588CABF-EC22-7820-2DB7-70964504849C}"/>
              </a:ext>
            </a:extLst>
          </p:cNvPr>
          <p:cNvSpPr txBox="1"/>
          <p:nvPr/>
        </p:nvSpPr>
        <p:spPr>
          <a:xfrm>
            <a:off x="811370" y="6291846"/>
            <a:ext cx="7228083" cy="523220"/>
          </a:xfrm>
          <a:prstGeom prst="rect">
            <a:avLst/>
          </a:prstGeom>
          <a:noFill/>
        </p:spPr>
        <p:txBody>
          <a:bodyPr wrap="square">
            <a:spAutoFit/>
          </a:bodyPr>
          <a:lstStyle/>
          <a:p>
            <a:pPr algn="r"/>
            <a:r>
              <a:rPr lang="en-US" sz="1400" i="1" dirty="0">
                <a:solidFill>
                  <a:schemeClr val="bg1">
                    <a:lumMod val="50000"/>
                  </a:schemeClr>
                </a:solidFill>
              </a:rPr>
              <a:t>Campbell, BMJ 1997; Robertson, BMJ 200; </a:t>
            </a:r>
            <a:r>
              <a:rPr lang="en-US" sz="1400" i="1" dirty="0" err="1">
                <a:solidFill>
                  <a:schemeClr val="bg1">
                    <a:lumMod val="50000"/>
                  </a:schemeClr>
                </a:solidFill>
                <a:latin typeface="Calibri" panose="020F0502020204030204" pitchFamily="34" charset="0"/>
                <a:cs typeface="Calibri" panose="020F0502020204030204" pitchFamily="34" charset="0"/>
              </a:rPr>
              <a:t>Kyraldsen</a:t>
            </a:r>
            <a:r>
              <a:rPr lang="en-US" sz="1400" i="1" dirty="0">
                <a:solidFill>
                  <a:schemeClr val="bg1">
                    <a:lumMod val="50000"/>
                  </a:schemeClr>
                </a:solidFill>
                <a:latin typeface="Calibri" panose="020F0502020204030204" pitchFamily="34" charset="0"/>
                <a:cs typeface="Calibri" panose="020F0502020204030204" pitchFamily="34" charset="0"/>
              </a:rPr>
              <a:t> et al. Phys Res Int 2014; </a:t>
            </a:r>
            <a:r>
              <a:rPr lang="en-US" sz="1400" i="1" dirty="0" err="1">
                <a:solidFill>
                  <a:schemeClr val="bg1">
                    <a:lumMod val="50000"/>
                  </a:schemeClr>
                </a:solidFill>
                <a:latin typeface="Calibri" panose="020F0502020204030204" pitchFamily="34" charset="0"/>
                <a:cs typeface="Calibri" panose="020F0502020204030204" pitchFamily="34" charset="0"/>
              </a:rPr>
              <a:t>Albornos</a:t>
            </a:r>
            <a:r>
              <a:rPr lang="en-US" sz="1400" i="1" dirty="0">
                <a:solidFill>
                  <a:schemeClr val="bg1">
                    <a:lumMod val="50000"/>
                  </a:schemeClr>
                </a:solidFill>
                <a:latin typeface="Calibri" panose="020F0502020204030204" pitchFamily="34" charset="0"/>
                <a:cs typeface="Calibri" panose="020F0502020204030204" pitchFamily="34" charset="0"/>
              </a:rPr>
              <a:t>-Munoz et al. J Adv Nursing 2018; </a:t>
            </a:r>
            <a:r>
              <a:rPr lang="en-US" sz="1400" i="1" dirty="0" err="1">
                <a:solidFill>
                  <a:schemeClr val="bg1">
                    <a:lumMod val="50000"/>
                  </a:schemeClr>
                </a:solidFill>
                <a:latin typeface="Calibri" panose="020F0502020204030204" pitchFamily="34" charset="0"/>
                <a:cs typeface="Calibri" panose="020F0502020204030204" pitchFamily="34" charset="0"/>
              </a:rPr>
              <a:t>Deverall</a:t>
            </a:r>
            <a:r>
              <a:rPr lang="en-US" sz="1400" i="1" dirty="0">
                <a:solidFill>
                  <a:schemeClr val="bg1">
                    <a:lumMod val="50000"/>
                  </a:schemeClr>
                </a:solidFill>
                <a:latin typeface="Calibri" panose="020F0502020204030204" pitchFamily="34" charset="0"/>
                <a:cs typeface="Calibri" panose="020F0502020204030204" pitchFamily="34" charset="0"/>
              </a:rPr>
              <a:t> et al. </a:t>
            </a:r>
            <a:r>
              <a:rPr lang="en-US" sz="1400" i="1" dirty="0" err="1">
                <a:solidFill>
                  <a:schemeClr val="bg1">
                    <a:lumMod val="50000"/>
                  </a:schemeClr>
                </a:solidFill>
                <a:latin typeface="Calibri" panose="020F0502020204030204" pitchFamily="34" charset="0"/>
                <a:cs typeface="Calibri" panose="020F0502020204030204" pitchFamily="34" charset="0"/>
              </a:rPr>
              <a:t>Inj</a:t>
            </a:r>
            <a:r>
              <a:rPr lang="en-US" sz="1400" i="1" dirty="0">
                <a:solidFill>
                  <a:schemeClr val="bg1">
                    <a:lumMod val="50000"/>
                  </a:schemeClr>
                </a:solidFill>
                <a:latin typeface="Calibri" panose="020F0502020204030204" pitchFamily="34" charset="0"/>
                <a:cs typeface="Calibri" panose="020F0502020204030204" pitchFamily="34" charset="0"/>
              </a:rPr>
              <a:t> </a:t>
            </a:r>
            <a:r>
              <a:rPr lang="en-US" sz="1400" i="1" dirty="0" err="1">
                <a:solidFill>
                  <a:schemeClr val="bg1">
                    <a:lumMod val="50000"/>
                  </a:schemeClr>
                </a:solidFill>
                <a:latin typeface="Calibri" panose="020F0502020204030204" pitchFamily="34" charset="0"/>
                <a:cs typeface="Calibri" panose="020F0502020204030204" pitchFamily="34" charset="0"/>
              </a:rPr>
              <a:t>Prev</a:t>
            </a:r>
            <a:r>
              <a:rPr lang="en-US" sz="1400" i="1" dirty="0">
                <a:solidFill>
                  <a:schemeClr val="bg1">
                    <a:lumMod val="50000"/>
                  </a:schemeClr>
                </a:solidFill>
                <a:latin typeface="Calibri" panose="020F0502020204030204" pitchFamily="34" charset="0"/>
                <a:cs typeface="Calibri" panose="020F0502020204030204" pitchFamily="34" charset="0"/>
              </a:rPr>
              <a:t> 2019; Aranda-</a:t>
            </a:r>
            <a:r>
              <a:rPr lang="en-US" sz="1400" i="1" dirty="0" err="1">
                <a:solidFill>
                  <a:schemeClr val="bg1">
                    <a:lumMod val="50000"/>
                  </a:schemeClr>
                </a:solidFill>
                <a:latin typeface="Calibri" panose="020F0502020204030204" pitchFamily="34" charset="0"/>
                <a:cs typeface="Calibri" panose="020F0502020204030204" pitchFamily="34" charset="0"/>
              </a:rPr>
              <a:t>Reneo</a:t>
            </a:r>
            <a:r>
              <a:rPr lang="en-US" sz="1400" i="1" dirty="0">
                <a:solidFill>
                  <a:schemeClr val="bg1">
                    <a:lumMod val="50000"/>
                  </a:schemeClr>
                </a:solidFill>
                <a:latin typeface="Calibri" panose="020F0502020204030204" pitchFamily="34" charset="0"/>
                <a:cs typeface="Calibri" panose="020F0502020204030204" pitchFamily="34" charset="0"/>
              </a:rPr>
              <a:t> et al. Healthcare 2021</a:t>
            </a:r>
            <a:endParaRPr lang="en-US" sz="1400" dirty="0">
              <a:solidFill>
                <a:schemeClr val="bg1">
                  <a:lumMod val="50000"/>
                </a:schemeClr>
              </a:solidFill>
            </a:endParaRPr>
          </a:p>
        </p:txBody>
      </p:sp>
      <p:pic>
        <p:nvPicPr>
          <p:cNvPr id="4" name="Picture 3">
            <a:extLst>
              <a:ext uri="{FF2B5EF4-FFF2-40B4-BE49-F238E27FC236}">
                <a16:creationId xmlns:a16="http://schemas.microsoft.com/office/drawing/2014/main" id="{B5155533-E882-DA49-46D9-858A53CF4C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5630" y="242015"/>
            <a:ext cx="1263233" cy="1061089"/>
          </a:xfrm>
          <a:prstGeom prst="rect">
            <a:avLst/>
          </a:prstGeom>
        </p:spPr>
      </p:pic>
      <p:grpSp>
        <p:nvGrpSpPr>
          <p:cNvPr id="5" name="Group 4">
            <a:extLst>
              <a:ext uri="{FF2B5EF4-FFF2-40B4-BE49-F238E27FC236}">
                <a16:creationId xmlns:a16="http://schemas.microsoft.com/office/drawing/2014/main" id="{2A51E97D-D1C9-42F7-3B5E-3D29D2AB09F9}"/>
              </a:ext>
            </a:extLst>
          </p:cNvPr>
          <p:cNvGrpSpPr/>
          <p:nvPr/>
        </p:nvGrpSpPr>
        <p:grpSpPr>
          <a:xfrm>
            <a:off x="9072807" y="3879135"/>
            <a:ext cx="2932112" cy="2736850"/>
            <a:chOff x="395288" y="3789363"/>
            <a:chExt cx="2932112" cy="2736850"/>
          </a:xfrm>
        </p:grpSpPr>
        <p:pic>
          <p:nvPicPr>
            <p:cNvPr id="9" name="Picture 4">
              <a:extLst>
                <a:ext uri="{FF2B5EF4-FFF2-40B4-BE49-F238E27FC236}">
                  <a16:creationId xmlns:a16="http://schemas.microsoft.com/office/drawing/2014/main" id="{F754749A-F589-1961-4669-29A791DA34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5805488"/>
              <a:ext cx="2808287" cy="71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10" name="Picture 5">
              <a:extLst>
                <a:ext uri="{FF2B5EF4-FFF2-40B4-BE49-F238E27FC236}">
                  <a16:creationId xmlns:a16="http://schemas.microsoft.com/office/drawing/2014/main" id="{2B0D9BB8-7685-29DB-F4E8-2238F8BD9B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9613" y="3789363"/>
              <a:ext cx="1347787" cy="273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grpSp>
      <p:pic>
        <p:nvPicPr>
          <p:cNvPr id="11" name="Picture 8">
            <a:extLst>
              <a:ext uri="{FF2B5EF4-FFF2-40B4-BE49-F238E27FC236}">
                <a16:creationId xmlns:a16="http://schemas.microsoft.com/office/drawing/2014/main" id="{735A1EA5-3585-3FA9-35A1-9ED1114F258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76950" y="1350017"/>
            <a:ext cx="1356903" cy="25275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2410629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16D0-7A5B-6443-AE76-273E421EF2BD}"/>
              </a:ext>
            </a:extLst>
          </p:cNvPr>
          <p:cNvSpPr>
            <a:spLocks noGrp="1"/>
          </p:cNvSpPr>
          <p:nvPr>
            <p:ph type="title"/>
          </p:nvPr>
        </p:nvSpPr>
        <p:spPr>
          <a:xfrm>
            <a:off x="190500" y="-165476"/>
            <a:ext cx="5584934" cy="1692794"/>
          </a:xfrm>
        </p:spPr>
        <p:txBody>
          <a:bodyPr vert="horz" lIns="91440" tIns="45720" rIns="91440" bIns="45720" rtlCol="0" anchor="ctr">
            <a:normAutofit/>
          </a:bodyPr>
          <a:lstStyle/>
          <a:p>
            <a:pPr defTabSz="914400"/>
            <a:r>
              <a:rPr lang="en-US" dirty="0">
                <a:solidFill>
                  <a:schemeClr val="tx1"/>
                </a:solidFill>
                <a:latin typeface="+mj-lt"/>
                <a:ea typeface="+mj-ea"/>
                <a:cs typeface="+mj-cs"/>
              </a:rPr>
              <a:t>FaME – prevents falls</a:t>
            </a:r>
          </a:p>
        </p:txBody>
      </p:sp>
      <p:sp>
        <p:nvSpPr>
          <p:cNvPr id="3" name="Content Placeholder 2">
            <a:extLst>
              <a:ext uri="{FF2B5EF4-FFF2-40B4-BE49-F238E27FC236}">
                <a16:creationId xmlns:a16="http://schemas.microsoft.com/office/drawing/2014/main" id="{19C1A964-05A5-6C44-8C2D-7BC1D2A43E1E}"/>
              </a:ext>
            </a:extLst>
          </p:cNvPr>
          <p:cNvSpPr>
            <a:spLocks noGrp="1"/>
          </p:cNvSpPr>
          <p:nvPr>
            <p:ph sz="quarter" idx="10"/>
          </p:nvPr>
        </p:nvSpPr>
        <p:spPr>
          <a:xfrm>
            <a:off x="190500" y="1527318"/>
            <a:ext cx="5584934" cy="4282967"/>
          </a:xfrm>
        </p:spPr>
        <p:txBody>
          <a:bodyPr vert="horz" lIns="91440" tIns="45720" rIns="91440" bIns="45720" rtlCol="0">
            <a:normAutofit fontScale="92500"/>
          </a:bodyPr>
          <a:lstStyle/>
          <a:p>
            <a:pPr indent="-228600" defTabSz="914400"/>
            <a:r>
              <a:rPr lang="en-US" sz="1800" dirty="0">
                <a:solidFill>
                  <a:schemeClr val="tx1"/>
                </a:solidFill>
                <a:latin typeface="+mn-lt"/>
              </a:rPr>
              <a:t>24-week structured exercise programme delivered by Postural Stability Instructors</a:t>
            </a:r>
          </a:p>
          <a:p>
            <a:pPr indent="-228600" defTabSz="914400"/>
            <a:r>
              <a:rPr lang="en-US" sz="1800" dirty="0">
                <a:solidFill>
                  <a:schemeClr val="tx1"/>
                </a:solidFill>
                <a:latin typeface="+mn-lt"/>
              </a:rPr>
              <a:t>Group based with </a:t>
            </a:r>
            <a:r>
              <a:rPr lang="en-US" sz="1800" dirty="0" err="1">
                <a:solidFill>
                  <a:schemeClr val="tx1"/>
                </a:solidFill>
                <a:latin typeface="+mn-lt"/>
              </a:rPr>
              <a:t>individualised</a:t>
            </a:r>
            <a:r>
              <a:rPr lang="en-US" sz="1800" dirty="0">
                <a:solidFill>
                  <a:schemeClr val="tx1"/>
                </a:solidFill>
                <a:latin typeface="+mn-lt"/>
              </a:rPr>
              <a:t> tailoring for ability and progression</a:t>
            </a:r>
          </a:p>
          <a:p>
            <a:pPr indent="-228600" defTabSz="914400"/>
            <a:r>
              <a:rPr lang="en-US" sz="1800" dirty="0">
                <a:solidFill>
                  <a:schemeClr val="tx1"/>
                </a:solidFill>
                <a:latin typeface="+mn-lt"/>
              </a:rPr>
              <a:t>Challenges balance, improves strength, regains stepping reactions and skills to get up from the floor</a:t>
            </a:r>
          </a:p>
          <a:p>
            <a:pPr indent="-228600" defTabSz="914400"/>
            <a:r>
              <a:rPr lang="en-US" sz="1800" dirty="0">
                <a:solidFill>
                  <a:schemeClr val="tx1"/>
                </a:solidFill>
                <a:latin typeface="+mn-lt"/>
              </a:rPr>
              <a:t>Increases in difficulty and resistance over time</a:t>
            </a:r>
          </a:p>
          <a:p>
            <a:pPr indent="-228600" defTabSz="914400"/>
            <a:r>
              <a:rPr lang="en-GB" sz="2400" b="1" dirty="0">
                <a:cs typeface="Arial" panose="020B0604020202020204" pitchFamily="34" charset="0"/>
              </a:rPr>
              <a:t>reduces falls rate by between 26</a:t>
            </a:r>
            <a:r>
              <a:rPr lang="en-GB" sz="2400" b="1" baseline="30000" dirty="0">
                <a:cs typeface="Arial" panose="020B0604020202020204" pitchFamily="34" charset="0"/>
              </a:rPr>
              <a:t>1,2</a:t>
            </a:r>
            <a:r>
              <a:rPr lang="en-GB" sz="2400" b="1" dirty="0">
                <a:cs typeface="Arial" panose="020B0604020202020204" pitchFamily="34" charset="0"/>
              </a:rPr>
              <a:t>-54</a:t>
            </a:r>
            <a:r>
              <a:rPr lang="en-GB" sz="2400" b="1" baseline="30000" dirty="0">
                <a:cs typeface="Arial" panose="020B0604020202020204" pitchFamily="34" charset="0"/>
              </a:rPr>
              <a:t>2</a:t>
            </a:r>
            <a:r>
              <a:rPr lang="en-GB" sz="2400" b="1" dirty="0">
                <a:cs typeface="Arial" panose="020B0604020202020204" pitchFamily="34" charset="0"/>
              </a:rPr>
              <a:t>% (depending on population and duration)</a:t>
            </a:r>
          </a:p>
          <a:p>
            <a:r>
              <a:rPr lang="en-US" sz="2400" b="1" dirty="0">
                <a:cs typeface="Arial" panose="020B0604020202020204" pitchFamily="34" charset="0"/>
              </a:rPr>
              <a:t>Increases habitual physical activity (&gt; 105</a:t>
            </a:r>
            <a:r>
              <a:rPr lang="en-US" sz="2400" b="1" baseline="30000" dirty="0">
                <a:cs typeface="Arial" panose="020B0604020202020204" pitchFamily="34" charset="0"/>
              </a:rPr>
              <a:t>1</a:t>
            </a:r>
            <a:r>
              <a:rPr lang="en-US" sz="2400" b="1" dirty="0">
                <a:cs typeface="Arial" panose="020B0604020202020204" pitchFamily="34" charset="0"/>
              </a:rPr>
              <a:t>-167</a:t>
            </a:r>
            <a:r>
              <a:rPr lang="en-US" sz="2400" b="1" baseline="30000" dirty="0">
                <a:cs typeface="Arial" panose="020B0604020202020204" pitchFamily="34" charset="0"/>
              </a:rPr>
              <a:t>2</a:t>
            </a:r>
            <a:r>
              <a:rPr lang="en-US" sz="2400" b="1" dirty="0">
                <a:cs typeface="Arial" panose="020B0604020202020204" pitchFamily="34" charset="0"/>
              </a:rPr>
              <a:t> minutes per week by end of programme)</a:t>
            </a:r>
            <a:br>
              <a:rPr lang="en-GB" sz="2400" b="1" dirty="0">
                <a:solidFill>
                  <a:srgbClr val="1279BF"/>
                </a:solidFill>
                <a:cs typeface="Arial" panose="020B0604020202020204" pitchFamily="34" charset="0"/>
              </a:rPr>
            </a:br>
            <a:endParaRPr lang="en-US" sz="2200" dirty="0">
              <a:solidFill>
                <a:schemeClr val="tx1"/>
              </a:solidFill>
              <a:latin typeface="+mn-lt"/>
            </a:endParaRPr>
          </a:p>
        </p:txBody>
      </p:sp>
      <p:pic>
        <p:nvPicPr>
          <p:cNvPr id="4" name="Picture 3">
            <a:extLst>
              <a:ext uri="{FF2B5EF4-FFF2-40B4-BE49-F238E27FC236}">
                <a16:creationId xmlns:a16="http://schemas.microsoft.com/office/drawing/2014/main" id="{3B25FB1F-E983-0C40-AF6F-E94F64DE07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921ED16B-E352-204C-ABA7-AEE9E61D1F32}"/>
              </a:ext>
            </a:extLst>
          </p:cNvPr>
          <p:cNvSpPr txBox="1"/>
          <p:nvPr/>
        </p:nvSpPr>
        <p:spPr>
          <a:xfrm>
            <a:off x="190500" y="6013271"/>
            <a:ext cx="5410200" cy="738664"/>
          </a:xfrm>
          <a:prstGeom prst="rect">
            <a:avLst/>
          </a:prstGeom>
          <a:noFill/>
        </p:spPr>
        <p:txBody>
          <a:bodyPr wrap="square" rtlCol="0">
            <a:spAutoFit/>
          </a:bodyPr>
          <a:lstStyle/>
          <a:p>
            <a:r>
              <a:rPr lang="en-US" sz="1400" dirty="0"/>
              <a:t>1. </a:t>
            </a:r>
            <a:r>
              <a:rPr lang="en-US" sz="1400" dirty="0" err="1"/>
              <a:t>Iliffe</a:t>
            </a:r>
            <a:r>
              <a:rPr lang="en-US" sz="1400" dirty="0"/>
              <a:t> et al. BJGP 2015 (sedentary older people at risk, 6 months)</a:t>
            </a:r>
          </a:p>
          <a:p>
            <a:r>
              <a:rPr lang="en-US" sz="1400" dirty="0"/>
              <a:t>2. Orton et al. Age Ageing 2021 (people at risk of falls, 6 months)</a:t>
            </a:r>
          </a:p>
          <a:p>
            <a:r>
              <a:rPr lang="en-US" sz="1400" dirty="0"/>
              <a:t>3. Skelton et al. Age Ageing 2005 (frequent fallers, 9 months)</a:t>
            </a:r>
          </a:p>
        </p:txBody>
      </p:sp>
    </p:spTree>
    <p:extLst>
      <p:ext uri="{BB962C8B-B14F-4D97-AF65-F5344CB8AC3E}">
        <p14:creationId xmlns:p14="http://schemas.microsoft.com/office/powerpoint/2010/main" val="165466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579C-ECF8-831A-9929-676100ADE9DA}"/>
              </a:ext>
            </a:extLst>
          </p:cNvPr>
          <p:cNvSpPr>
            <a:spLocks noGrp="1"/>
          </p:cNvSpPr>
          <p:nvPr>
            <p:ph type="title"/>
          </p:nvPr>
        </p:nvSpPr>
        <p:spPr>
          <a:xfrm>
            <a:off x="299434" y="380391"/>
            <a:ext cx="9587517" cy="909855"/>
          </a:xfrm>
        </p:spPr>
        <p:txBody>
          <a:bodyPr>
            <a:normAutofit/>
          </a:bodyPr>
          <a:lstStyle/>
          <a:p>
            <a:r>
              <a:rPr lang="en-US" dirty="0"/>
              <a:t>Referral Forms </a:t>
            </a:r>
          </a:p>
        </p:txBody>
      </p:sp>
      <p:pic>
        <p:nvPicPr>
          <p:cNvPr id="5" name="Picture 4">
            <a:extLst>
              <a:ext uri="{FF2B5EF4-FFF2-40B4-BE49-F238E27FC236}">
                <a16:creationId xmlns:a16="http://schemas.microsoft.com/office/drawing/2014/main" id="{B700058F-E369-81E1-57FE-12FA187278C0}"/>
              </a:ext>
            </a:extLst>
          </p:cNvPr>
          <p:cNvPicPr>
            <a:picLocks noChangeAspect="1"/>
          </p:cNvPicPr>
          <p:nvPr/>
        </p:nvPicPr>
        <p:blipFill>
          <a:blip r:embed="rId2"/>
          <a:stretch>
            <a:fillRect/>
          </a:stretch>
        </p:blipFill>
        <p:spPr>
          <a:xfrm>
            <a:off x="370484" y="1431728"/>
            <a:ext cx="11451032" cy="3994544"/>
          </a:xfrm>
          <a:prstGeom prst="rect">
            <a:avLst/>
          </a:prstGeom>
        </p:spPr>
      </p:pic>
      <p:pic>
        <p:nvPicPr>
          <p:cNvPr id="8" name="Picture 7">
            <a:extLst>
              <a:ext uri="{FF2B5EF4-FFF2-40B4-BE49-F238E27FC236}">
                <a16:creationId xmlns:a16="http://schemas.microsoft.com/office/drawing/2014/main" id="{DCC88766-B8EF-37BF-335A-398D71F31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3091" y="5781389"/>
            <a:ext cx="3289979" cy="862946"/>
          </a:xfrm>
          <a:prstGeom prst="rect">
            <a:avLst/>
          </a:prstGeom>
        </p:spPr>
      </p:pic>
      <p:sp>
        <p:nvSpPr>
          <p:cNvPr id="4" name="TextBox 3">
            <a:extLst>
              <a:ext uri="{FF2B5EF4-FFF2-40B4-BE49-F238E27FC236}">
                <a16:creationId xmlns:a16="http://schemas.microsoft.com/office/drawing/2014/main" id="{E6345AAC-0F1E-08B7-C1A8-20AF63C74A26}"/>
              </a:ext>
            </a:extLst>
          </p:cNvPr>
          <p:cNvSpPr txBox="1"/>
          <p:nvPr/>
        </p:nvSpPr>
        <p:spPr>
          <a:xfrm>
            <a:off x="715726" y="5781389"/>
            <a:ext cx="7148113" cy="584775"/>
          </a:xfrm>
          <a:prstGeom prst="rect">
            <a:avLst/>
          </a:prstGeom>
          <a:noFill/>
        </p:spPr>
        <p:txBody>
          <a:bodyPr wrap="square">
            <a:spAutoFit/>
          </a:bodyPr>
          <a:lstStyle/>
          <a:p>
            <a:r>
              <a:rPr lang="en-US" sz="3200" i="1" dirty="0">
                <a:solidFill>
                  <a:srgbClr val="0070C0"/>
                </a:solidFill>
              </a:rPr>
              <a:t>https://agile.csp.org.uk/content/referrals</a:t>
            </a:r>
          </a:p>
        </p:txBody>
      </p:sp>
    </p:spTree>
    <p:extLst>
      <p:ext uri="{BB962C8B-B14F-4D97-AF65-F5344CB8AC3E}">
        <p14:creationId xmlns:p14="http://schemas.microsoft.com/office/powerpoint/2010/main" val="2857985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EAB65AF-5E23-5A4F-BDA0-B4051EA115EE}"/>
              </a:ext>
            </a:extLst>
          </p:cNvPr>
          <p:cNvSpPr txBox="1">
            <a:spLocks/>
          </p:cNvSpPr>
          <p:nvPr/>
        </p:nvSpPr>
        <p:spPr>
          <a:xfrm>
            <a:off x="450574" y="306996"/>
            <a:ext cx="10515600" cy="568476"/>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300" dirty="0"/>
              <a:t>Original</a:t>
            </a:r>
            <a:r>
              <a:rPr lang="en-GB" sz="4000" b="1" dirty="0">
                <a:solidFill>
                  <a:srgbClr val="7030A0"/>
                </a:solidFill>
              </a:rPr>
              <a:t> </a:t>
            </a:r>
            <a:r>
              <a:rPr lang="en-GB" sz="5300" dirty="0"/>
              <a:t>Research Otago/FaME participants – who were they?</a:t>
            </a:r>
          </a:p>
        </p:txBody>
      </p:sp>
      <p:graphicFrame>
        <p:nvGraphicFramePr>
          <p:cNvPr id="3" name="Table 2">
            <a:extLst>
              <a:ext uri="{FF2B5EF4-FFF2-40B4-BE49-F238E27FC236}">
                <a16:creationId xmlns:a16="http://schemas.microsoft.com/office/drawing/2014/main" id="{2678C3B7-846F-7240-B0F9-18D731EE19B0}"/>
              </a:ext>
            </a:extLst>
          </p:cNvPr>
          <p:cNvGraphicFramePr>
            <a:graphicFrameLocks noGrp="1"/>
          </p:cNvGraphicFramePr>
          <p:nvPr/>
        </p:nvGraphicFramePr>
        <p:xfrm>
          <a:off x="424069" y="1391478"/>
          <a:ext cx="11383618" cy="4621030"/>
        </p:xfrm>
        <a:graphic>
          <a:graphicData uri="http://schemas.openxmlformats.org/drawingml/2006/table">
            <a:tbl>
              <a:tblPr firstRow="1" bandRow="1">
                <a:tableStyleId>{5C22544A-7EE6-4342-B048-85BDC9FD1C3A}</a:tableStyleId>
              </a:tblPr>
              <a:tblGrid>
                <a:gridCol w="1953325">
                  <a:extLst>
                    <a:ext uri="{9D8B030D-6E8A-4147-A177-3AD203B41FA5}">
                      <a16:colId xmlns:a16="http://schemas.microsoft.com/office/drawing/2014/main" val="3194162196"/>
                    </a:ext>
                  </a:extLst>
                </a:gridCol>
                <a:gridCol w="1276346">
                  <a:extLst>
                    <a:ext uri="{9D8B030D-6E8A-4147-A177-3AD203B41FA5}">
                      <a16:colId xmlns:a16="http://schemas.microsoft.com/office/drawing/2014/main" val="4029073492"/>
                    </a:ext>
                  </a:extLst>
                </a:gridCol>
                <a:gridCol w="1614835">
                  <a:extLst>
                    <a:ext uri="{9D8B030D-6E8A-4147-A177-3AD203B41FA5}">
                      <a16:colId xmlns:a16="http://schemas.microsoft.com/office/drawing/2014/main" val="243694355"/>
                    </a:ext>
                  </a:extLst>
                </a:gridCol>
                <a:gridCol w="1532907">
                  <a:extLst>
                    <a:ext uri="{9D8B030D-6E8A-4147-A177-3AD203B41FA5}">
                      <a16:colId xmlns:a16="http://schemas.microsoft.com/office/drawing/2014/main" val="134545306"/>
                    </a:ext>
                  </a:extLst>
                </a:gridCol>
                <a:gridCol w="1616991">
                  <a:extLst>
                    <a:ext uri="{9D8B030D-6E8A-4147-A177-3AD203B41FA5}">
                      <a16:colId xmlns:a16="http://schemas.microsoft.com/office/drawing/2014/main" val="1619344394"/>
                    </a:ext>
                  </a:extLst>
                </a:gridCol>
                <a:gridCol w="1694607">
                  <a:extLst>
                    <a:ext uri="{9D8B030D-6E8A-4147-A177-3AD203B41FA5}">
                      <a16:colId xmlns:a16="http://schemas.microsoft.com/office/drawing/2014/main" val="1565594199"/>
                    </a:ext>
                  </a:extLst>
                </a:gridCol>
                <a:gridCol w="1694607">
                  <a:extLst>
                    <a:ext uri="{9D8B030D-6E8A-4147-A177-3AD203B41FA5}">
                      <a16:colId xmlns:a16="http://schemas.microsoft.com/office/drawing/2014/main" val="397961531"/>
                    </a:ext>
                  </a:extLst>
                </a:gridCol>
              </a:tblGrid>
              <a:tr h="1030147">
                <a:tc>
                  <a:txBody>
                    <a:bodyPr/>
                    <a:lstStyle/>
                    <a:p>
                      <a:endParaRPr lang="en-US" dirty="0"/>
                    </a:p>
                  </a:txBody>
                  <a:tcPr/>
                </a:tc>
                <a:tc>
                  <a:txBody>
                    <a:bodyPr/>
                    <a:lstStyle/>
                    <a:p>
                      <a:r>
                        <a:rPr lang="en-US" dirty="0"/>
                        <a:t>Otago (Campbell 1997)</a:t>
                      </a:r>
                    </a:p>
                  </a:txBody>
                  <a:tcPr/>
                </a:tc>
                <a:tc>
                  <a:txBody>
                    <a:bodyPr/>
                    <a:lstStyle/>
                    <a:p>
                      <a:r>
                        <a:rPr lang="en-US" dirty="0"/>
                        <a:t>Otago (Robertson 2001a)</a:t>
                      </a:r>
                    </a:p>
                  </a:txBody>
                  <a:tcPr/>
                </a:tc>
                <a:tc>
                  <a:txBody>
                    <a:bodyPr/>
                    <a:lstStyle/>
                    <a:p>
                      <a:r>
                        <a:rPr lang="en-US" dirty="0"/>
                        <a:t>Otago (Robertson 2001b)</a:t>
                      </a:r>
                    </a:p>
                  </a:txBody>
                  <a:tcPr/>
                </a:tc>
                <a:tc>
                  <a:txBody>
                    <a:bodyPr/>
                    <a:lstStyle/>
                    <a:p>
                      <a:r>
                        <a:rPr lang="en-US" dirty="0"/>
                        <a:t>FaME </a:t>
                      </a:r>
                    </a:p>
                    <a:p>
                      <a:r>
                        <a:rPr lang="en-US" dirty="0"/>
                        <a:t>(Skelton 2005)</a:t>
                      </a:r>
                    </a:p>
                  </a:txBody>
                  <a:tcPr/>
                </a:tc>
                <a:tc>
                  <a:txBody>
                    <a:bodyPr/>
                    <a:lstStyle/>
                    <a:p>
                      <a:r>
                        <a:rPr lang="en-US" dirty="0"/>
                        <a:t>FaME </a:t>
                      </a:r>
                    </a:p>
                    <a:p>
                      <a:r>
                        <a:rPr lang="en-US" dirty="0"/>
                        <a:t>(</a:t>
                      </a:r>
                      <a:r>
                        <a:rPr lang="en-US" dirty="0" err="1"/>
                        <a:t>Iliffe</a:t>
                      </a:r>
                      <a:r>
                        <a:rPr lang="en-US" dirty="0"/>
                        <a:t> 2015)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(Orton 2019)</a:t>
                      </a:r>
                    </a:p>
                    <a:p>
                      <a:endParaRPr lang="en-US" dirty="0"/>
                    </a:p>
                  </a:txBody>
                  <a:tcPr/>
                </a:tc>
                <a:extLst>
                  <a:ext uri="{0D108BD9-81ED-4DB2-BD59-A6C34878D82A}">
                    <a16:rowId xmlns:a16="http://schemas.microsoft.com/office/drawing/2014/main" val="2087766076"/>
                  </a:ext>
                </a:extLst>
              </a:tr>
              <a:tr h="432264">
                <a:tc>
                  <a:txBody>
                    <a:bodyPr/>
                    <a:lstStyle/>
                    <a:p>
                      <a:r>
                        <a:rPr lang="en-US" dirty="0"/>
                        <a:t>Age (</a:t>
                      </a:r>
                      <a:r>
                        <a:rPr lang="en-US" dirty="0" err="1"/>
                        <a:t>yrs</a:t>
                      </a:r>
                      <a:r>
                        <a:rPr lang="en-US" dirty="0"/>
                        <a:t>, mean, </a:t>
                      </a:r>
                      <a:r>
                        <a:rPr lang="en-US" dirty="0" err="1"/>
                        <a:t>sd</a:t>
                      </a:r>
                      <a:r>
                        <a:rPr lang="en-US" dirty="0"/>
                        <a:t>)</a:t>
                      </a:r>
                    </a:p>
                  </a:txBody>
                  <a:tcPr/>
                </a:tc>
                <a:tc>
                  <a:txBody>
                    <a:bodyPr/>
                    <a:lstStyle/>
                    <a:p>
                      <a:r>
                        <a:rPr lang="en-US" dirty="0"/>
                        <a:t>84.1 (3.1)</a:t>
                      </a:r>
                    </a:p>
                  </a:txBody>
                  <a:tcPr/>
                </a:tc>
                <a:tc>
                  <a:txBody>
                    <a:bodyPr/>
                    <a:lstStyle/>
                    <a:p>
                      <a:r>
                        <a:rPr lang="en-US" dirty="0"/>
                        <a:t>80.8 (3.8)</a:t>
                      </a:r>
                    </a:p>
                  </a:txBody>
                  <a:tcPr/>
                </a:tc>
                <a:tc>
                  <a:txBody>
                    <a:bodyPr/>
                    <a:lstStyle/>
                    <a:p>
                      <a:r>
                        <a:rPr lang="en-US" dirty="0"/>
                        <a:t>83.6 (2.8)</a:t>
                      </a:r>
                    </a:p>
                  </a:txBody>
                  <a:tcPr/>
                </a:tc>
                <a:tc>
                  <a:txBody>
                    <a:bodyPr/>
                    <a:lstStyle/>
                    <a:p>
                      <a:r>
                        <a:rPr lang="en-US" dirty="0"/>
                        <a:t>72.7 (5.8)</a:t>
                      </a:r>
                    </a:p>
                  </a:txBody>
                  <a:tcPr/>
                </a:tc>
                <a:tc>
                  <a:txBody>
                    <a:bodyPr/>
                    <a:lstStyle/>
                    <a:p>
                      <a:r>
                        <a:rPr lang="en-US" dirty="0"/>
                        <a:t>72.9 (6.1)</a:t>
                      </a:r>
                    </a:p>
                  </a:txBody>
                  <a:tcPr/>
                </a:tc>
                <a:tc>
                  <a:txBody>
                    <a:bodyPr/>
                    <a:lstStyle/>
                    <a:p>
                      <a:r>
                        <a:rPr lang="en-US" dirty="0"/>
                        <a:t>76.8 (8.3)</a:t>
                      </a:r>
                    </a:p>
                  </a:txBody>
                  <a:tcPr/>
                </a:tc>
                <a:extLst>
                  <a:ext uri="{0D108BD9-81ED-4DB2-BD59-A6C34878D82A}">
                    <a16:rowId xmlns:a16="http://schemas.microsoft.com/office/drawing/2014/main" val="2673192405"/>
                  </a:ext>
                </a:extLst>
              </a:tr>
              <a:tr h="432264">
                <a:tc>
                  <a:txBody>
                    <a:bodyPr/>
                    <a:lstStyle/>
                    <a:p>
                      <a:r>
                        <a:rPr lang="en-US" dirty="0"/>
                        <a:t>Men </a:t>
                      </a:r>
                    </a:p>
                  </a:txBody>
                  <a:tcPr/>
                </a:tc>
                <a:tc>
                  <a:txBody>
                    <a:bodyPr/>
                    <a:lstStyle/>
                    <a:p>
                      <a:r>
                        <a:rPr lang="en-US" dirty="0"/>
                        <a:t>0%</a:t>
                      </a:r>
                    </a:p>
                  </a:txBody>
                  <a:tcPr/>
                </a:tc>
                <a:tc>
                  <a:txBody>
                    <a:bodyPr/>
                    <a:lstStyle/>
                    <a:p>
                      <a:r>
                        <a:rPr lang="en-US" dirty="0"/>
                        <a:t>32%</a:t>
                      </a:r>
                    </a:p>
                  </a:txBody>
                  <a:tcPr/>
                </a:tc>
                <a:tc>
                  <a:txBody>
                    <a:bodyPr/>
                    <a:lstStyle/>
                    <a:p>
                      <a:r>
                        <a:rPr lang="en-US" dirty="0"/>
                        <a:t>31%</a:t>
                      </a:r>
                    </a:p>
                  </a:txBody>
                  <a:tcPr/>
                </a:tc>
                <a:tc>
                  <a:txBody>
                    <a:bodyPr/>
                    <a:lstStyle/>
                    <a:p>
                      <a:r>
                        <a:rPr lang="en-US" dirty="0"/>
                        <a:t>0%</a:t>
                      </a:r>
                    </a:p>
                  </a:txBody>
                  <a:tcPr/>
                </a:tc>
                <a:tc>
                  <a:txBody>
                    <a:bodyPr/>
                    <a:lstStyle/>
                    <a:p>
                      <a:r>
                        <a:rPr lang="en-US" dirty="0"/>
                        <a:t>38%</a:t>
                      </a:r>
                    </a:p>
                  </a:txBody>
                  <a:tcPr/>
                </a:tc>
                <a:tc>
                  <a:txBody>
                    <a:bodyPr/>
                    <a:lstStyle/>
                    <a:p>
                      <a:r>
                        <a:rPr lang="en-US" dirty="0"/>
                        <a:t>27%</a:t>
                      </a:r>
                    </a:p>
                  </a:txBody>
                  <a:tcPr/>
                </a:tc>
                <a:extLst>
                  <a:ext uri="{0D108BD9-81ED-4DB2-BD59-A6C34878D82A}">
                    <a16:rowId xmlns:a16="http://schemas.microsoft.com/office/drawing/2014/main" val="2728655173"/>
                  </a:ext>
                </a:extLst>
              </a:tr>
              <a:tr h="746099">
                <a:tc>
                  <a:txBody>
                    <a:bodyPr/>
                    <a:lstStyle/>
                    <a:p>
                      <a:r>
                        <a:rPr lang="en-US" dirty="0"/>
                        <a:t>Fallen in previous year </a:t>
                      </a:r>
                    </a:p>
                  </a:txBody>
                  <a:tcPr/>
                </a:tc>
                <a:tc>
                  <a:txBody>
                    <a:bodyPr/>
                    <a:lstStyle/>
                    <a:p>
                      <a:r>
                        <a:rPr lang="en-US" dirty="0"/>
                        <a:t>41%</a:t>
                      </a:r>
                    </a:p>
                  </a:txBody>
                  <a:tcPr/>
                </a:tc>
                <a:tc>
                  <a:txBody>
                    <a:bodyPr/>
                    <a:lstStyle/>
                    <a:p>
                      <a:r>
                        <a:rPr lang="en-US" dirty="0"/>
                        <a:t>36%</a:t>
                      </a:r>
                    </a:p>
                  </a:txBody>
                  <a:tcPr/>
                </a:tc>
                <a:tc>
                  <a:txBody>
                    <a:bodyPr/>
                    <a:lstStyle/>
                    <a:p>
                      <a:r>
                        <a:rPr lang="en-US" dirty="0"/>
                        <a:t>45%</a:t>
                      </a:r>
                    </a:p>
                  </a:txBody>
                  <a:tcPr/>
                </a:tc>
                <a:tc>
                  <a:txBody>
                    <a:bodyPr/>
                    <a:lstStyle/>
                    <a:p>
                      <a:r>
                        <a:rPr lang="en-US" dirty="0"/>
                        <a:t>100% </a:t>
                      </a:r>
                    </a:p>
                    <a:p>
                      <a:r>
                        <a:rPr lang="en-US" dirty="0"/>
                        <a:t>(3 or more times)</a:t>
                      </a:r>
                    </a:p>
                  </a:txBody>
                  <a:tcPr/>
                </a:tc>
                <a:tc>
                  <a:txBody>
                    <a:bodyPr/>
                    <a:lstStyle/>
                    <a:p>
                      <a:r>
                        <a:rPr lang="en-US" dirty="0"/>
                        <a:t>22%</a:t>
                      </a:r>
                    </a:p>
                  </a:txBody>
                  <a:tcPr/>
                </a:tc>
                <a:tc>
                  <a:txBody>
                    <a:bodyPr/>
                    <a:lstStyle/>
                    <a:p>
                      <a:r>
                        <a:rPr lang="en-US" dirty="0"/>
                        <a:t>20%                  (in prev. 3 months)</a:t>
                      </a:r>
                    </a:p>
                  </a:txBody>
                  <a:tcPr/>
                </a:tc>
                <a:extLst>
                  <a:ext uri="{0D108BD9-81ED-4DB2-BD59-A6C34878D82A}">
                    <a16:rowId xmlns:a16="http://schemas.microsoft.com/office/drawing/2014/main" val="689772127"/>
                  </a:ext>
                </a:extLst>
              </a:tr>
              <a:tr h="1065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Walking Aids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care at home</a:t>
                      </a:r>
                    </a:p>
                  </a:txBody>
                  <a:tcPr/>
                </a:tc>
                <a:tc>
                  <a:txBody>
                    <a:bodyPr/>
                    <a:lstStyle/>
                    <a:p>
                      <a:r>
                        <a:rPr lang="en-US" dirty="0"/>
                        <a:t>22% community care</a:t>
                      </a:r>
                    </a:p>
                  </a:txBody>
                  <a:tcPr/>
                </a:tc>
                <a:tc>
                  <a:txBody>
                    <a:bodyPr/>
                    <a:lstStyle/>
                    <a:p>
                      <a:r>
                        <a:rPr lang="en-US" dirty="0"/>
                        <a:t>16% meals on wheels</a:t>
                      </a:r>
                    </a:p>
                    <a:p>
                      <a:r>
                        <a:rPr lang="en-US" dirty="0"/>
                        <a:t>26% cleaning</a:t>
                      </a:r>
                    </a:p>
                  </a:txBody>
                  <a:tcPr/>
                </a:tc>
                <a:tc>
                  <a:txBody>
                    <a:bodyPr/>
                    <a:lstStyle/>
                    <a:p>
                      <a:r>
                        <a:rPr lang="en-US" dirty="0"/>
                        <a:t>13% meals on wheels</a:t>
                      </a:r>
                    </a:p>
                    <a:p>
                      <a:r>
                        <a:rPr lang="en-US" dirty="0"/>
                        <a:t>41% cleaning</a:t>
                      </a:r>
                    </a:p>
                  </a:txBody>
                  <a:tcPr/>
                </a:tc>
                <a:tc>
                  <a:txBody>
                    <a:bodyPr/>
                    <a:lstStyle/>
                    <a:p>
                      <a:r>
                        <a:rPr lang="en-US" dirty="0"/>
                        <a:t>18% walking aids</a:t>
                      </a:r>
                    </a:p>
                  </a:txBody>
                  <a:tcPr/>
                </a:tc>
                <a:tc>
                  <a:txBody>
                    <a:bodyPr/>
                    <a:lstStyle/>
                    <a:p>
                      <a:r>
                        <a:rPr lang="en-US" dirty="0"/>
                        <a:t>13% walking aids</a:t>
                      </a:r>
                    </a:p>
                  </a:txBody>
                  <a:tcPr/>
                </a:tc>
                <a:tc>
                  <a:txBody>
                    <a:bodyPr/>
                    <a:lstStyle/>
                    <a:p>
                      <a:r>
                        <a:rPr lang="en-US" dirty="0"/>
                        <a:t>_</a:t>
                      </a:r>
                    </a:p>
                  </a:txBody>
                  <a:tcPr/>
                </a:tc>
                <a:extLst>
                  <a:ext uri="{0D108BD9-81ED-4DB2-BD59-A6C34878D82A}">
                    <a16:rowId xmlns:a16="http://schemas.microsoft.com/office/drawing/2014/main" val="1325262924"/>
                  </a:ext>
                </a:extLst>
              </a:tr>
              <a:tr h="746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Medications (no, mean, </a:t>
                      </a:r>
                      <a:r>
                        <a:rPr lang="en-US" dirty="0" err="1"/>
                        <a:t>sd</a:t>
                      </a:r>
                      <a:r>
                        <a:rPr lang="en-US" dirty="0"/>
                        <a:t>)</a:t>
                      </a:r>
                    </a:p>
                  </a:txBody>
                  <a:tcPr/>
                </a:tc>
                <a:tc>
                  <a:txBody>
                    <a:bodyPr/>
                    <a:lstStyle/>
                    <a:p>
                      <a:r>
                        <a:rPr lang="en-US" dirty="0"/>
                        <a:t>3.7 (2.7)</a:t>
                      </a:r>
                    </a:p>
                  </a:txBody>
                  <a:tcPr/>
                </a:tc>
                <a:tc>
                  <a:txBody>
                    <a:bodyPr/>
                    <a:lstStyle/>
                    <a:p>
                      <a:r>
                        <a:rPr lang="en-US" dirty="0"/>
                        <a:t>2.9 (2.3)</a:t>
                      </a:r>
                    </a:p>
                  </a:txBody>
                  <a:tcPr/>
                </a:tc>
                <a:tc>
                  <a:txBody>
                    <a:bodyPr/>
                    <a:lstStyle/>
                    <a:p>
                      <a:r>
                        <a:rPr lang="en-US" dirty="0"/>
                        <a:t>3.8 (2.1)</a:t>
                      </a:r>
                    </a:p>
                  </a:txBody>
                  <a:tcPr/>
                </a:tc>
                <a:tc>
                  <a:txBody>
                    <a:bodyPr/>
                    <a:lstStyle/>
                    <a:p>
                      <a:r>
                        <a:rPr lang="en-US" dirty="0"/>
                        <a:t>4 (3.8)</a:t>
                      </a:r>
                    </a:p>
                  </a:txBody>
                  <a:tcPr/>
                </a:tc>
                <a:tc>
                  <a:txBody>
                    <a:bodyPr/>
                    <a:lstStyle/>
                    <a:p>
                      <a:r>
                        <a:rPr lang="en-US" dirty="0"/>
                        <a:t>3 (2.6)</a:t>
                      </a:r>
                    </a:p>
                  </a:txBody>
                  <a:tcPr/>
                </a:tc>
                <a:tc>
                  <a:txBody>
                    <a:bodyPr/>
                    <a:lstStyle/>
                    <a:p>
                      <a:r>
                        <a:rPr lang="en-US" dirty="0"/>
                        <a:t>52% over 4 medications</a:t>
                      </a:r>
                    </a:p>
                  </a:txBody>
                  <a:tcPr/>
                </a:tc>
                <a:extLst>
                  <a:ext uri="{0D108BD9-81ED-4DB2-BD59-A6C34878D82A}">
                    <a16:rowId xmlns:a16="http://schemas.microsoft.com/office/drawing/2014/main" val="3389626659"/>
                  </a:ext>
                </a:extLst>
              </a:tr>
            </a:tbl>
          </a:graphicData>
        </a:graphic>
      </p:graphicFrame>
      <p:sp>
        <p:nvSpPr>
          <p:cNvPr id="4" name="TextBox 3">
            <a:extLst>
              <a:ext uri="{FF2B5EF4-FFF2-40B4-BE49-F238E27FC236}">
                <a16:creationId xmlns:a16="http://schemas.microsoft.com/office/drawing/2014/main" id="{CFD0CE2B-D8C6-384B-B95D-DA54A4725391}"/>
              </a:ext>
            </a:extLst>
          </p:cNvPr>
          <p:cNvSpPr txBox="1"/>
          <p:nvPr/>
        </p:nvSpPr>
        <p:spPr>
          <a:xfrm>
            <a:off x="450574" y="6056243"/>
            <a:ext cx="11158330" cy="338554"/>
          </a:xfrm>
          <a:prstGeom prst="rect">
            <a:avLst/>
          </a:prstGeom>
          <a:noFill/>
        </p:spPr>
        <p:txBody>
          <a:bodyPr wrap="square" rtlCol="0">
            <a:spAutoFit/>
          </a:bodyPr>
          <a:lstStyle/>
          <a:p>
            <a:pPr algn="r"/>
            <a:r>
              <a:rPr lang="en-US" sz="1600" i="1" dirty="0">
                <a:solidFill>
                  <a:schemeClr val="bg1">
                    <a:lumMod val="50000"/>
                  </a:schemeClr>
                </a:solidFill>
              </a:rPr>
              <a:t>Campbell, BMJ 1997; Robertson, BMJ 2001 x 2; Skelton, Age Ageing 2005; </a:t>
            </a:r>
            <a:r>
              <a:rPr lang="en-US" sz="1600" i="1" dirty="0" err="1">
                <a:solidFill>
                  <a:schemeClr val="bg1">
                    <a:lumMod val="50000"/>
                  </a:schemeClr>
                </a:solidFill>
              </a:rPr>
              <a:t>Iliffe</a:t>
            </a:r>
            <a:r>
              <a:rPr lang="en-US" sz="1600" i="1" dirty="0">
                <a:solidFill>
                  <a:schemeClr val="bg1">
                    <a:lumMod val="50000"/>
                  </a:schemeClr>
                </a:solidFill>
              </a:rPr>
              <a:t>, BJGP 2015; Orton Age Ageing 2021 </a:t>
            </a:r>
          </a:p>
        </p:txBody>
      </p:sp>
    </p:spTree>
    <p:extLst>
      <p:ext uri="{BB962C8B-B14F-4D97-AF65-F5344CB8AC3E}">
        <p14:creationId xmlns:p14="http://schemas.microsoft.com/office/powerpoint/2010/main" val="3086324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4AF4-641D-7F4B-A641-3CABC0FEC771}"/>
              </a:ext>
            </a:extLst>
          </p:cNvPr>
          <p:cNvSpPr>
            <a:spLocks noGrp="1"/>
          </p:cNvSpPr>
          <p:nvPr>
            <p:ph type="title"/>
          </p:nvPr>
        </p:nvSpPr>
        <p:spPr/>
        <p:txBody>
          <a:bodyPr/>
          <a:lstStyle/>
          <a:p>
            <a:endParaRPr lang="en-US"/>
          </a:p>
        </p:txBody>
      </p:sp>
      <p:pic>
        <p:nvPicPr>
          <p:cNvPr id="5" name="JohnTaiChi.jpg" descr="JohnTaiChi">
            <a:extLst>
              <a:ext uri="{FF2B5EF4-FFF2-40B4-BE49-F238E27FC236}">
                <a16:creationId xmlns:a16="http://schemas.microsoft.com/office/drawing/2014/main" id="{82BE897A-7CC2-0C45-BF99-6A1DB7275AF1}"/>
              </a:ext>
            </a:extLst>
          </p:cNvPr>
          <p:cNvPicPr/>
          <p:nvPr/>
        </p:nvPicPr>
        <p:blipFill>
          <a:blip r:embed="rId2"/>
          <a:stretch>
            <a:fillRect/>
          </a:stretch>
        </p:blipFill>
        <p:spPr>
          <a:xfrm>
            <a:off x="49456" y="3896836"/>
            <a:ext cx="5086437" cy="2975800"/>
          </a:xfrm>
          <a:prstGeom prst="rect">
            <a:avLst/>
          </a:prstGeom>
          <a:ln w="12700">
            <a:miter lim="400000"/>
          </a:ln>
        </p:spPr>
      </p:pic>
      <p:pic>
        <p:nvPicPr>
          <p:cNvPr id="7" name="Redlady2.jpg" descr="Redlady2">
            <a:extLst>
              <a:ext uri="{FF2B5EF4-FFF2-40B4-BE49-F238E27FC236}">
                <a16:creationId xmlns:a16="http://schemas.microsoft.com/office/drawing/2014/main" id="{15B46F21-B950-D543-AB52-7B737658D25C}"/>
              </a:ext>
            </a:extLst>
          </p:cNvPr>
          <p:cNvPicPr/>
          <p:nvPr/>
        </p:nvPicPr>
        <p:blipFill>
          <a:blip r:embed="rId3" cstate="screen">
            <a:extLst>
              <a:ext uri="{28A0092B-C50C-407E-A947-70E740481C1C}">
                <a14:useLocalDpi xmlns:a14="http://schemas.microsoft.com/office/drawing/2010/main"/>
              </a:ext>
            </a:extLst>
          </a:blip>
          <a:stretch>
            <a:fillRect/>
          </a:stretch>
        </p:blipFill>
        <p:spPr>
          <a:xfrm>
            <a:off x="49457" y="40520"/>
            <a:ext cx="2534265" cy="3676512"/>
          </a:xfrm>
          <a:prstGeom prst="rect">
            <a:avLst/>
          </a:prstGeom>
          <a:ln w="12700">
            <a:miter lim="400000"/>
          </a:ln>
        </p:spPr>
      </p:pic>
      <p:pic>
        <p:nvPicPr>
          <p:cNvPr id="8" name="bands.jpg" descr="bands">
            <a:extLst>
              <a:ext uri="{FF2B5EF4-FFF2-40B4-BE49-F238E27FC236}">
                <a16:creationId xmlns:a16="http://schemas.microsoft.com/office/drawing/2014/main" id="{EF66B591-C59D-7048-BEB4-2367B04FE079}"/>
              </a:ext>
            </a:extLst>
          </p:cNvPr>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440151" y="4134708"/>
            <a:ext cx="4740912" cy="2767200"/>
          </a:xfrm>
          <a:prstGeom prst="rect">
            <a:avLst/>
          </a:prstGeom>
          <a:ln w="12700">
            <a:miter lim="400000"/>
          </a:ln>
        </p:spPr>
      </p:pic>
      <p:pic>
        <p:nvPicPr>
          <p:cNvPr id="10" name="sidesteps.jpg" descr="sidesteps">
            <a:extLst>
              <a:ext uri="{FF2B5EF4-FFF2-40B4-BE49-F238E27FC236}">
                <a16:creationId xmlns:a16="http://schemas.microsoft.com/office/drawing/2014/main" id="{26531413-E936-7446-9CBB-A9238C531388}"/>
              </a:ext>
            </a:extLst>
          </p:cNvPr>
          <p:cNvPicPr/>
          <p:nvPr/>
        </p:nvPicPr>
        <p:blipFill>
          <a:blip r:embed="rId6"/>
          <a:stretch>
            <a:fillRect/>
          </a:stretch>
        </p:blipFill>
        <p:spPr>
          <a:xfrm>
            <a:off x="4459427" y="40520"/>
            <a:ext cx="4420883" cy="2975800"/>
          </a:xfrm>
          <a:prstGeom prst="rect">
            <a:avLst/>
          </a:prstGeom>
          <a:ln w="12700">
            <a:miter lim="400000"/>
          </a:ln>
        </p:spPr>
      </p:pic>
      <p:pic>
        <p:nvPicPr>
          <p:cNvPr id="4" name="Picture 7" descr="susie.jpg">
            <a:extLst>
              <a:ext uri="{FF2B5EF4-FFF2-40B4-BE49-F238E27FC236}">
                <a16:creationId xmlns:a16="http://schemas.microsoft.com/office/drawing/2014/main" id="{26723849-7E1F-BE46-92F6-7C0490EF9CD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971930" y="1591959"/>
            <a:ext cx="3120940" cy="2542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Ballthrow.jpg" descr="Ballthrow">
            <a:extLst>
              <a:ext uri="{FF2B5EF4-FFF2-40B4-BE49-F238E27FC236}">
                <a16:creationId xmlns:a16="http://schemas.microsoft.com/office/drawing/2014/main" id="{264FA07F-CACF-0547-ACF3-974C2E050990}"/>
              </a:ext>
            </a:extLst>
          </p:cNvPr>
          <p:cNvPicPr/>
          <p:nvPr/>
        </p:nvPicPr>
        <p:blipFill>
          <a:blip r:embed="rId8"/>
          <a:stretch>
            <a:fillRect/>
          </a:stretch>
        </p:blipFill>
        <p:spPr>
          <a:xfrm>
            <a:off x="2675342" y="15080"/>
            <a:ext cx="1692465" cy="2741845"/>
          </a:xfrm>
          <a:prstGeom prst="rect">
            <a:avLst/>
          </a:prstGeom>
          <a:ln w="12700">
            <a:miter lim="400000"/>
          </a:ln>
        </p:spPr>
      </p:pic>
      <p:pic>
        <p:nvPicPr>
          <p:cNvPr id="6" name="floorskills1.jpg" descr="floorskills1">
            <a:extLst>
              <a:ext uri="{FF2B5EF4-FFF2-40B4-BE49-F238E27FC236}">
                <a16:creationId xmlns:a16="http://schemas.microsoft.com/office/drawing/2014/main" id="{49F8AD6F-39D1-324A-971F-382E6F019D94}"/>
              </a:ext>
            </a:extLst>
          </p:cNvPr>
          <p:cNvPicPr/>
          <p:nvPr/>
        </p:nvPicPr>
        <p:blipFill>
          <a:blip r:embed="rId9"/>
          <a:stretch>
            <a:fillRect/>
          </a:stretch>
        </p:blipFill>
        <p:spPr>
          <a:xfrm>
            <a:off x="3424493" y="2679781"/>
            <a:ext cx="4879753" cy="2285391"/>
          </a:xfrm>
          <a:prstGeom prst="rect">
            <a:avLst/>
          </a:prstGeom>
          <a:ln w="12700">
            <a:miter lim="400000"/>
          </a:ln>
        </p:spPr>
      </p:pic>
      <p:pic>
        <p:nvPicPr>
          <p:cNvPr id="3" name="Picture 2">
            <a:extLst>
              <a:ext uri="{FF2B5EF4-FFF2-40B4-BE49-F238E27FC236}">
                <a16:creationId xmlns:a16="http://schemas.microsoft.com/office/drawing/2014/main" id="{9612D957-A9A7-7A0E-0DE1-542328005B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656405" y="5756391"/>
            <a:ext cx="1263233" cy="1061089"/>
          </a:xfrm>
          <a:prstGeom prst="rect">
            <a:avLst/>
          </a:prstGeom>
        </p:spPr>
      </p:pic>
    </p:spTree>
    <p:extLst>
      <p:ext uri="{BB962C8B-B14F-4D97-AF65-F5344CB8AC3E}">
        <p14:creationId xmlns:p14="http://schemas.microsoft.com/office/powerpoint/2010/main" val="3253792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1B03-BDA6-7961-A6D1-F9D20960B560}"/>
              </a:ext>
            </a:extLst>
          </p:cNvPr>
          <p:cNvSpPr>
            <a:spLocks noGrp="1"/>
          </p:cNvSpPr>
          <p:nvPr>
            <p:ph type="title"/>
          </p:nvPr>
        </p:nvSpPr>
        <p:spPr>
          <a:xfrm>
            <a:off x="109291" y="0"/>
            <a:ext cx="10515600" cy="1325563"/>
          </a:xfrm>
        </p:spPr>
        <p:txBody>
          <a:bodyPr/>
          <a:lstStyle/>
          <a:p>
            <a:r>
              <a:rPr lang="en-US" dirty="0"/>
              <a:t>Violet’s story….FaME benefits</a:t>
            </a:r>
          </a:p>
        </p:txBody>
      </p:sp>
      <p:sp>
        <p:nvSpPr>
          <p:cNvPr id="3" name="Content Placeholder 2">
            <a:extLst>
              <a:ext uri="{FF2B5EF4-FFF2-40B4-BE49-F238E27FC236}">
                <a16:creationId xmlns:a16="http://schemas.microsoft.com/office/drawing/2014/main" id="{CEE6606A-5138-A2B5-B8E7-2258E2B92561}"/>
              </a:ext>
            </a:extLst>
          </p:cNvPr>
          <p:cNvSpPr>
            <a:spLocks noGrp="1"/>
          </p:cNvSpPr>
          <p:nvPr>
            <p:ph idx="1"/>
          </p:nvPr>
        </p:nvSpPr>
        <p:spPr>
          <a:xfrm>
            <a:off x="109291" y="1510994"/>
            <a:ext cx="11680244" cy="5161575"/>
          </a:xfrm>
        </p:spPr>
        <p:txBody>
          <a:bodyPr>
            <a:normAutofit fontScale="92500" lnSpcReduction="20000"/>
          </a:bodyPr>
          <a:lstStyle/>
          <a:p>
            <a:r>
              <a:rPr lang="en-US" dirty="0"/>
              <a:t>FaME was developed when there were no falls services in the UK, so no referral from therapy. Recruited women who had had 3 or more falls in last year.</a:t>
            </a:r>
          </a:p>
          <a:p>
            <a:endParaRPr lang="en-US" dirty="0"/>
          </a:p>
          <a:p>
            <a:r>
              <a:rPr lang="en-US" dirty="0"/>
              <a:t>Started FaME</a:t>
            </a:r>
          </a:p>
          <a:p>
            <a:pPr lvl="1"/>
            <a:r>
              <a:rPr lang="en-US" dirty="0"/>
              <a:t>Needed transport to get to class, used a walker, very sedentary, multiple medical conditions (managed), previous hip fracture</a:t>
            </a:r>
          </a:p>
          <a:p>
            <a:r>
              <a:rPr lang="en-US" dirty="0"/>
              <a:t>FaME 3 months in</a:t>
            </a:r>
          </a:p>
          <a:p>
            <a:pPr lvl="1"/>
            <a:r>
              <a:rPr lang="en-US" dirty="0"/>
              <a:t>Using a stick, started attending local U3A and </a:t>
            </a:r>
            <a:r>
              <a:rPr lang="en-US" dirty="0" err="1"/>
              <a:t>AgeUK</a:t>
            </a:r>
            <a:r>
              <a:rPr lang="en-US" dirty="0"/>
              <a:t> lunch clubs, still attending FaME, first time to the floor since her hip fracture</a:t>
            </a:r>
          </a:p>
          <a:p>
            <a:r>
              <a:rPr lang="en-US" dirty="0"/>
              <a:t>FaME 6 months in</a:t>
            </a:r>
          </a:p>
          <a:p>
            <a:pPr lvl="1"/>
            <a:r>
              <a:rPr lang="en-US" dirty="0"/>
              <a:t>Got the bus to the class, uses stick outdoors only</a:t>
            </a:r>
          </a:p>
          <a:p>
            <a:r>
              <a:rPr lang="en-US" dirty="0"/>
              <a:t>FaME 9 months in</a:t>
            </a:r>
          </a:p>
          <a:p>
            <a:pPr lvl="1"/>
            <a:r>
              <a:rPr lang="en-US" dirty="0"/>
              <a:t>No longer needs walking aid, uses the bath again, started playing tennis again with 3 old friends</a:t>
            </a:r>
          </a:p>
          <a:p>
            <a:r>
              <a:rPr lang="en-US" dirty="0"/>
              <a:t>Value of prolonged engagement in progressive structured exercise </a:t>
            </a:r>
          </a:p>
        </p:txBody>
      </p:sp>
      <p:pic>
        <p:nvPicPr>
          <p:cNvPr id="4" name="Picture 3">
            <a:extLst>
              <a:ext uri="{FF2B5EF4-FFF2-40B4-BE49-F238E27FC236}">
                <a16:creationId xmlns:a16="http://schemas.microsoft.com/office/drawing/2014/main" id="{771D00D5-08EB-5A66-2148-2BA2BA183F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Tree>
    <p:extLst>
      <p:ext uri="{BB962C8B-B14F-4D97-AF65-F5344CB8AC3E}">
        <p14:creationId xmlns:p14="http://schemas.microsoft.com/office/powerpoint/2010/main" val="441068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87D1-BC66-1AE8-46A9-DD35AD357767}"/>
              </a:ext>
            </a:extLst>
          </p:cNvPr>
          <p:cNvSpPr>
            <a:spLocks noGrp="1"/>
          </p:cNvSpPr>
          <p:nvPr>
            <p:ph type="title"/>
          </p:nvPr>
        </p:nvSpPr>
        <p:spPr>
          <a:xfrm>
            <a:off x="509666" y="240774"/>
            <a:ext cx="10515600" cy="605350"/>
          </a:xfrm>
        </p:spPr>
        <p:txBody>
          <a:bodyPr>
            <a:normAutofit fontScale="90000"/>
          </a:bodyPr>
          <a:lstStyle/>
          <a:p>
            <a:r>
              <a:rPr lang="en-US" dirty="0"/>
              <a:t>OEP and FaME are not the same</a:t>
            </a:r>
          </a:p>
        </p:txBody>
      </p:sp>
      <p:graphicFrame>
        <p:nvGraphicFramePr>
          <p:cNvPr id="4" name="Table 7">
            <a:extLst>
              <a:ext uri="{FF2B5EF4-FFF2-40B4-BE49-F238E27FC236}">
                <a16:creationId xmlns:a16="http://schemas.microsoft.com/office/drawing/2014/main" id="{18FDE131-3CC7-2300-187A-87AE7F6FA76D}"/>
              </a:ext>
            </a:extLst>
          </p:cNvPr>
          <p:cNvGraphicFramePr>
            <a:graphicFrameLocks noGrp="1"/>
          </p:cNvGraphicFramePr>
          <p:nvPr>
            <p:extLst>
              <p:ext uri="{D42A27DB-BD31-4B8C-83A1-F6EECF244321}">
                <p14:modId xmlns:p14="http://schemas.microsoft.com/office/powerpoint/2010/main" val="3902880966"/>
              </p:ext>
            </p:extLst>
          </p:nvPr>
        </p:nvGraphicFramePr>
        <p:xfrm>
          <a:off x="582118" y="1579547"/>
          <a:ext cx="11027763" cy="3981637"/>
        </p:xfrm>
        <a:graphic>
          <a:graphicData uri="http://schemas.openxmlformats.org/drawingml/2006/table">
            <a:tbl>
              <a:tblPr firstRow="1" bandRow="1">
                <a:tableStyleId>{5C22544A-7EE6-4342-B048-85BDC9FD1C3A}</a:tableStyleId>
              </a:tblPr>
              <a:tblGrid>
                <a:gridCol w="3072983">
                  <a:extLst>
                    <a:ext uri="{9D8B030D-6E8A-4147-A177-3AD203B41FA5}">
                      <a16:colId xmlns:a16="http://schemas.microsoft.com/office/drawing/2014/main" val="2297903952"/>
                    </a:ext>
                  </a:extLst>
                </a:gridCol>
                <a:gridCol w="3927423">
                  <a:extLst>
                    <a:ext uri="{9D8B030D-6E8A-4147-A177-3AD203B41FA5}">
                      <a16:colId xmlns:a16="http://schemas.microsoft.com/office/drawing/2014/main" val="2355375784"/>
                    </a:ext>
                  </a:extLst>
                </a:gridCol>
                <a:gridCol w="4027357">
                  <a:extLst>
                    <a:ext uri="{9D8B030D-6E8A-4147-A177-3AD203B41FA5}">
                      <a16:colId xmlns:a16="http://schemas.microsoft.com/office/drawing/2014/main" val="2348842235"/>
                    </a:ext>
                  </a:extLst>
                </a:gridCol>
              </a:tblGrid>
              <a:tr h="483423">
                <a:tc>
                  <a:txBody>
                    <a:bodyPr/>
                    <a:lstStyle/>
                    <a:p>
                      <a:endParaRPr lang="en-US" sz="2400" dirty="0"/>
                    </a:p>
                  </a:txBody>
                  <a:tcPr>
                    <a:solidFill>
                      <a:schemeClr val="bg1"/>
                    </a:solidFill>
                  </a:tcPr>
                </a:tc>
                <a:tc>
                  <a:txBody>
                    <a:bodyPr/>
                    <a:lstStyle/>
                    <a:p>
                      <a:r>
                        <a:rPr lang="en-US" sz="2400" dirty="0"/>
                        <a:t>Otago </a:t>
                      </a:r>
                    </a:p>
                  </a:txBody>
                  <a:tcPr/>
                </a:tc>
                <a:tc>
                  <a:txBody>
                    <a:bodyPr/>
                    <a:lstStyle/>
                    <a:p>
                      <a:r>
                        <a:rPr lang="en-US" sz="2400" dirty="0"/>
                        <a:t>FaME</a:t>
                      </a:r>
                    </a:p>
                  </a:txBody>
                  <a:tcPr/>
                </a:tc>
                <a:extLst>
                  <a:ext uri="{0D108BD9-81ED-4DB2-BD59-A6C34878D82A}">
                    <a16:rowId xmlns:a16="http://schemas.microsoft.com/office/drawing/2014/main" val="3455655088"/>
                  </a:ext>
                </a:extLst>
              </a:tr>
              <a:tr h="483423">
                <a:tc>
                  <a:txBody>
                    <a:bodyPr/>
                    <a:lstStyle/>
                    <a:p>
                      <a:r>
                        <a:rPr lang="en-US" sz="2400" dirty="0"/>
                        <a:t>Deliverers – original research</a:t>
                      </a:r>
                    </a:p>
                  </a:txBody>
                  <a:tcPr>
                    <a:solidFill>
                      <a:schemeClr val="bg1">
                        <a:lumMod val="75000"/>
                      </a:schemeClr>
                    </a:solidFill>
                  </a:tcPr>
                </a:tc>
                <a:tc>
                  <a:txBody>
                    <a:bodyPr/>
                    <a:lstStyle/>
                    <a:p>
                      <a:r>
                        <a:rPr lang="en-US" sz="2400" dirty="0"/>
                        <a:t>Physiotherapists, District Nurses, Exercise Instructors</a:t>
                      </a:r>
                    </a:p>
                  </a:txBody>
                  <a:tcPr/>
                </a:tc>
                <a:tc>
                  <a:txBody>
                    <a:bodyPr/>
                    <a:lstStyle/>
                    <a:p>
                      <a:r>
                        <a:rPr lang="en-US" sz="2400" dirty="0"/>
                        <a:t>Exercise Instructors</a:t>
                      </a:r>
                    </a:p>
                  </a:txBody>
                  <a:tcPr/>
                </a:tc>
                <a:extLst>
                  <a:ext uri="{0D108BD9-81ED-4DB2-BD59-A6C34878D82A}">
                    <a16:rowId xmlns:a16="http://schemas.microsoft.com/office/drawing/2014/main" val="2206394728"/>
                  </a:ext>
                </a:extLst>
              </a:tr>
              <a:tr h="663574">
                <a:tc>
                  <a:txBody>
                    <a:bodyPr/>
                    <a:lstStyle/>
                    <a:p>
                      <a:r>
                        <a:rPr lang="en-US" sz="2400" dirty="0"/>
                        <a:t>Deliverers – real life</a:t>
                      </a:r>
                    </a:p>
                  </a:txBody>
                  <a:tcPr>
                    <a:solidFill>
                      <a:schemeClr val="bg1">
                        <a:lumMod val="85000"/>
                      </a:schemeClr>
                    </a:solidFill>
                  </a:tcPr>
                </a:tc>
                <a:tc>
                  <a:txBody>
                    <a:bodyPr/>
                    <a:lstStyle/>
                    <a:p>
                      <a:r>
                        <a:rPr lang="en-US" sz="2400" dirty="0"/>
                        <a:t>Above + Technical Assistants</a:t>
                      </a:r>
                    </a:p>
                  </a:txBody>
                  <a:tcPr/>
                </a:tc>
                <a:tc>
                  <a:txBody>
                    <a:bodyPr/>
                    <a:lstStyle/>
                    <a:p>
                      <a:r>
                        <a:rPr lang="en-US" sz="2400" dirty="0"/>
                        <a:t>Exercise Instructors</a:t>
                      </a:r>
                    </a:p>
                  </a:txBody>
                  <a:tcPr/>
                </a:tc>
                <a:extLst>
                  <a:ext uri="{0D108BD9-81ED-4DB2-BD59-A6C34878D82A}">
                    <a16:rowId xmlns:a16="http://schemas.microsoft.com/office/drawing/2014/main" val="1326521214"/>
                  </a:ext>
                </a:extLst>
              </a:tr>
              <a:tr h="663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Delivery style</a:t>
                      </a:r>
                    </a:p>
                  </a:txBody>
                  <a:tcP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Home-based with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Group-based + home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Group based + home</a:t>
                      </a:r>
                    </a:p>
                  </a:txBody>
                  <a:tcPr/>
                </a:tc>
                <a:extLst>
                  <a:ext uri="{0D108BD9-81ED-4DB2-BD59-A6C34878D82A}">
                    <a16:rowId xmlns:a16="http://schemas.microsoft.com/office/drawing/2014/main" val="233495964"/>
                  </a:ext>
                </a:extLst>
              </a:tr>
              <a:tr h="958496">
                <a:tc>
                  <a:txBody>
                    <a:bodyPr/>
                    <a:lstStyle/>
                    <a:p>
                      <a:r>
                        <a:rPr lang="en-US" sz="2400" dirty="0"/>
                        <a:t>Evidenced (best) for</a:t>
                      </a:r>
                    </a:p>
                  </a:txBody>
                  <a:tcPr>
                    <a:solidFill>
                      <a:schemeClr val="bg1">
                        <a:lumMod val="85000"/>
                      </a:schemeClr>
                    </a:solidFill>
                  </a:tcPr>
                </a:tc>
                <a:tc>
                  <a:txBody>
                    <a:bodyPr/>
                    <a:lstStyle/>
                    <a:p>
                      <a:r>
                        <a:rPr lang="en-US" sz="2400" dirty="0"/>
                        <a:t>&gt;80s with a history of falls</a:t>
                      </a:r>
                    </a:p>
                  </a:txBody>
                  <a:tcPr/>
                </a:tc>
                <a:tc>
                  <a:txBody>
                    <a:bodyPr/>
                    <a:lstStyle/>
                    <a:p>
                      <a:r>
                        <a:rPr lang="en-US" sz="2400" dirty="0"/>
                        <a:t>Frequent fallers</a:t>
                      </a:r>
                    </a:p>
                    <a:p>
                      <a:r>
                        <a:rPr lang="en-US" sz="2400" dirty="0"/>
                        <a:t>Lower risk sedentary older people </a:t>
                      </a:r>
                    </a:p>
                  </a:txBody>
                  <a:tcPr/>
                </a:tc>
                <a:extLst>
                  <a:ext uri="{0D108BD9-81ED-4DB2-BD59-A6C34878D82A}">
                    <a16:rowId xmlns:a16="http://schemas.microsoft.com/office/drawing/2014/main" val="3819824724"/>
                  </a:ext>
                </a:extLst>
              </a:tr>
            </a:tbl>
          </a:graphicData>
        </a:graphic>
      </p:graphicFrame>
      <p:pic>
        <p:nvPicPr>
          <p:cNvPr id="3" name="Picture 2">
            <a:extLst>
              <a:ext uri="{FF2B5EF4-FFF2-40B4-BE49-F238E27FC236}">
                <a16:creationId xmlns:a16="http://schemas.microsoft.com/office/drawing/2014/main" id="{908AF618-7224-90AC-B4A2-1CEC814BB9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
        <p:nvSpPr>
          <p:cNvPr id="5" name="TextBox 4">
            <a:extLst>
              <a:ext uri="{FF2B5EF4-FFF2-40B4-BE49-F238E27FC236}">
                <a16:creationId xmlns:a16="http://schemas.microsoft.com/office/drawing/2014/main" id="{3D63CB9F-56F1-B196-73E3-1B4983A6ABA6}"/>
              </a:ext>
            </a:extLst>
          </p:cNvPr>
          <p:cNvSpPr txBox="1"/>
          <p:nvPr/>
        </p:nvSpPr>
        <p:spPr>
          <a:xfrm>
            <a:off x="596099" y="5796911"/>
            <a:ext cx="8809150" cy="646331"/>
          </a:xfrm>
          <a:prstGeom prst="rect">
            <a:avLst/>
          </a:prstGeom>
          <a:noFill/>
        </p:spPr>
        <p:txBody>
          <a:bodyPr wrap="square" rtlCol="0">
            <a:spAutoFit/>
          </a:bodyPr>
          <a:lstStyle/>
          <a:p>
            <a:r>
              <a:rPr lang="en-US" dirty="0"/>
              <a:t>FaME Instructors (PSIs) can deliver Otago Exercise Programme (within scope &amp; training)</a:t>
            </a:r>
          </a:p>
          <a:p>
            <a:r>
              <a:rPr lang="en-US" dirty="0"/>
              <a:t>Otago Exercise Leaders cannot deliver FaME</a:t>
            </a:r>
          </a:p>
        </p:txBody>
      </p:sp>
    </p:spTree>
    <p:extLst>
      <p:ext uri="{BB962C8B-B14F-4D97-AF65-F5344CB8AC3E}">
        <p14:creationId xmlns:p14="http://schemas.microsoft.com/office/powerpoint/2010/main" val="209447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B95EFC2A-79AA-AC28-9781-854F150BDB10}"/>
              </a:ext>
            </a:extLst>
          </p:cNvPr>
          <p:cNvGraphicFramePr>
            <a:graphicFrameLocks noGrp="1"/>
          </p:cNvGraphicFramePr>
          <p:nvPr>
            <p:extLst>
              <p:ext uri="{D42A27DB-BD31-4B8C-83A1-F6EECF244321}">
                <p14:modId xmlns:p14="http://schemas.microsoft.com/office/powerpoint/2010/main" val="3185926543"/>
              </p:ext>
            </p:extLst>
          </p:nvPr>
        </p:nvGraphicFramePr>
        <p:xfrm>
          <a:off x="509666" y="970475"/>
          <a:ext cx="11027764" cy="5591292"/>
        </p:xfrm>
        <a:graphic>
          <a:graphicData uri="http://schemas.openxmlformats.org/drawingml/2006/table">
            <a:tbl>
              <a:tblPr firstRow="1" bandRow="1">
                <a:tableStyleId>{5C22544A-7EE6-4342-B048-85BDC9FD1C3A}</a:tableStyleId>
              </a:tblPr>
              <a:tblGrid>
                <a:gridCol w="5513882">
                  <a:extLst>
                    <a:ext uri="{9D8B030D-6E8A-4147-A177-3AD203B41FA5}">
                      <a16:colId xmlns:a16="http://schemas.microsoft.com/office/drawing/2014/main" val="2355375784"/>
                    </a:ext>
                  </a:extLst>
                </a:gridCol>
                <a:gridCol w="5513882">
                  <a:extLst>
                    <a:ext uri="{9D8B030D-6E8A-4147-A177-3AD203B41FA5}">
                      <a16:colId xmlns:a16="http://schemas.microsoft.com/office/drawing/2014/main" val="2348842235"/>
                    </a:ext>
                  </a:extLst>
                </a:gridCol>
              </a:tblGrid>
              <a:tr h="483423">
                <a:tc>
                  <a:txBody>
                    <a:bodyPr/>
                    <a:lstStyle/>
                    <a:p>
                      <a:r>
                        <a:rPr lang="en-US" sz="2400" dirty="0"/>
                        <a:t>Otago (OEP Leader) – </a:t>
                      </a:r>
                      <a:r>
                        <a:rPr lang="en-US" sz="2400" dirty="0">
                          <a:solidFill>
                            <a:srgbClr val="FFFF00"/>
                          </a:solidFill>
                        </a:rPr>
                        <a:t>Strength &amp; Balance</a:t>
                      </a:r>
                    </a:p>
                  </a:txBody>
                  <a:tcPr/>
                </a:tc>
                <a:tc>
                  <a:txBody>
                    <a:bodyPr/>
                    <a:lstStyle/>
                    <a:p>
                      <a:r>
                        <a:rPr lang="en-US" sz="2400" dirty="0"/>
                        <a:t>FaME (PSI) - </a:t>
                      </a:r>
                      <a:r>
                        <a:rPr lang="en-US" sz="2400" dirty="0">
                          <a:solidFill>
                            <a:srgbClr val="FFFF00"/>
                          </a:solidFill>
                        </a:rPr>
                        <a:t>Multicomponent</a:t>
                      </a:r>
                    </a:p>
                  </a:txBody>
                  <a:tcPr/>
                </a:tc>
                <a:extLst>
                  <a:ext uri="{0D108BD9-81ED-4DB2-BD59-A6C34878D82A}">
                    <a16:rowId xmlns:a16="http://schemas.microsoft.com/office/drawing/2014/main" val="3455655088"/>
                  </a:ext>
                </a:extLst>
              </a:tr>
              <a:tr h="483423">
                <a:tc>
                  <a:txBody>
                    <a:bodyPr/>
                    <a:lstStyle/>
                    <a:p>
                      <a:r>
                        <a:rPr lang="en-US" sz="2400" dirty="0"/>
                        <a:t>Warm up – 5 mobility exercises</a:t>
                      </a:r>
                    </a:p>
                  </a:txBody>
                  <a:tcPr/>
                </a:tc>
                <a:tc>
                  <a:txBody>
                    <a:bodyPr/>
                    <a:lstStyle/>
                    <a:p>
                      <a:r>
                        <a:rPr lang="en-US" sz="2400" dirty="0"/>
                        <a:t>Warm up – Circulation boost and mobility</a:t>
                      </a:r>
                    </a:p>
                  </a:txBody>
                  <a:tcPr/>
                </a:tc>
                <a:extLst>
                  <a:ext uri="{0D108BD9-81ED-4DB2-BD59-A6C34878D82A}">
                    <a16:rowId xmlns:a16="http://schemas.microsoft.com/office/drawing/2014/main" val="2206394728"/>
                  </a:ext>
                </a:extLst>
              </a:tr>
              <a:tr h="663574">
                <a:tc>
                  <a:txBody>
                    <a:bodyPr/>
                    <a:lstStyle/>
                    <a:p>
                      <a:endParaRPr lang="en-US" sz="2400" dirty="0"/>
                    </a:p>
                  </a:txBody>
                  <a:tcPr/>
                </a:tc>
                <a:tc>
                  <a:txBody>
                    <a:bodyPr/>
                    <a:lstStyle/>
                    <a:p>
                      <a:r>
                        <a:rPr lang="en-US" sz="2400" dirty="0"/>
                        <a:t>Endurance – aerobic Interval training incl. balance challenge and gait/step variability</a:t>
                      </a:r>
                    </a:p>
                  </a:txBody>
                  <a:tcPr/>
                </a:tc>
                <a:extLst>
                  <a:ext uri="{0D108BD9-81ED-4DB2-BD59-A6C34878D82A}">
                    <a16:rowId xmlns:a16="http://schemas.microsoft.com/office/drawing/2014/main" val="1326521214"/>
                  </a:ext>
                </a:extLst>
              </a:tr>
              <a:tr h="663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Balance – 12 exercises – static and dynamic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Balance – Static &amp; dynamic, propulsive, reactive</a:t>
                      </a:r>
                    </a:p>
                  </a:txBody>
                  <a:tcPr/>
                </a:tc>
                <a:extLst>
                  <a:ext uri="{0D108BD9-81ED-4DB2-BD59-A6C34878D82A}">
                    <a16:rowId xmlns:a16="http://schemas.microsoft.com/office/drawing/2014/main" val="233495964"/>
                  </a:ext>
                </a:extLst>
              </a:tr>
              <a:tr h="958496">
                <a:tc>
                  <a:txBody>
                    <a:bodyPr/>
                    <a:lstStyle/>
                    <a:p>
                      <a:r>
                        <a:rPr lang="en-US" sz="2400" dirty="0"/>
                        <a:t>Strength – 5 exercises all lower body, 3 with ankle weights</a:t>
                      </a:r>
                    </a:p>
                  </a:txBody>
                  <a:tcPr/>
                </a:tc>
                <a:tc>
                  <a:txBody>
                    <a:bodyPr/>
                    <a:lstStyle/>
                    <a:p>
                      <a:r>
                        <a:rPr lang="en-US" sz="2400" dirty="0"/>
                        <a:t>Strength – work through all major muscle groups, using bands, free weights and body weight</a:t>
                      </a:r>
                    </a:p>
                  </a:txBody>
                  <a:tcPr/>
                </a:tc>
                <a:extLst>
                  <a:ext uri="{0D108BD9-81ED-4DB2-BD59-A6C34878D82A}">
                    <a16:rowId xmlns:a16="http://schemas.microsoft.com/office/drawing/2014/main" val="3819824724"/>
                  </a:ext>
                </a:extLst>
              </a:tr>
              <a:tr h="663574">
                <a:tc>
                  <a:txBody>
                    <a:bodyPr/>
                    <a:lstStyle/>
                    <a:p>
                      <a:r>
                        <a:rPr lang="en-US" sz="2400" dirty="0"/>
                        <a:t>Walking programme</a:t>
                      </a:r>
                    </a:p>
                  </a:txBody>
                  <a:tcPr/>
                </a:tc>
                <a:tc>
                  <a:txBody>
                    <a:bodyPr/>
                    <a:lstStyle/>
                    <a:p>
                      <a:r>
                        <a:rPr lang="en-US" sz="2400" dirty="0"/>
                        <a:t>Backward chaining method &amp; floor coping strategies</a:t>
                      </a:r>
                    </a:p>
                  </a:txBody>
                  <a:tcPr/>
                </a:tc>
                <a:extLst>
                  <a:ext uri="{0D108BD9-81ED-4DB2-BD59-A6C34878D82A}">
                    <a16:rowId xmlns:a16="http://schemas.microsoft.com/office/drawing/2014/main" val="3839468015"/>
                  </a:ext>
                </a:extLst>
              </a:tr>
              <a:tr h="483423">
                <a:tc>
                  <a:txBody>
                    <a:bodyPr/>
                    <a:lstStyle/>
                    <a:p>
                      <a:endParaRPr lang="en-US" sz="2400" dirty="0"/>
                    </a:p>
                  </a:txBody>
                  <a:tcPr/>
                </a:tc>
                <a:tc>
                  <a:txBody>
                    <a:bodyPr/>
                    <a:lstStyle/>
                    <a:p>
                      <a:r>
                        <a:rPr lang="en-US" sz="2400" dirty="0"/>
                        <a:t>Stretches – lower and upper body</a:t>
                      </a:r>
                    </a:p>
                  </a:txBody>
                  <a:tcPr/>
                </a:tc>
                <a:extLst>
                  <a:ext uri="{0D108BD9-81ED-4DB2-BD59-A6C34878D82A}">
                    <a16:rowId xmlns:a16="http://schemas.microsoft.com/office/drawing/2014/main" val="695593534"/>
                  </a:ext>
                </a:extLst>
              </a:tr>
              <a:tr h="483423">
                <a:tc>
                  <a:txBody>
                    <a:bodyPr/>
                    <a:lstStyle/>
                    <a:p>
                      <a:endParaRPr lang="en-US" sz="2400" dirty="0"/>
                    </a:p>
                  </a:txBody>
                  <a:tcPr/>
                </a:tc>
                <a:tc>
                  <a:txBody>
                    <a:bodyPr/>
                    <a:lstStyle/>
                    <a:p>
                      <a:r>
                        <a:rPr lang="en-US" sz="2400" dirty="0"/>
                        <a:t>Adapted Tai Chi</a:t>
                      </a:r>
                    </a:p>
                  </a:txBody>
                  <a:tcPr/>
                </a:tc>
                <a:extLst>
                  <a:ext uri="{0D108BD9-81ED-4DB2-BD59-A6C34878D82A}">
                    <a16:rowId xmlns:a16="http://schemas.microsoft.com/office/drawing/2014/main" val="1644416081"/>
                  </a:ext>
                </a:extLst>
              </a:tr>
            </a:tbl>
          </a:graphicData>
        </a:graphic>
      </p:graphicFrame>
      <p:sp>
        <p:nvSpPr>
          <p:cNvPr id="2" name="TextBox 1">
            <a:extLst>
              <a:ext uri="{FF2B5EF4-FFF2-40B4-BE49-F238E27FC236}">
                <a16:creationId xmlns:a16="http://schemas.microsoft.com/office/drawing/2014/main" id="{678B0B07-7542-0D75-5A7B-F2145F52D3A7}"/>
              </a:ext>
            </a:extLst>
          </p:cNvPr>
          <p:cNvSpPr txBox="1"/>
          <p:nvPr/>
        </p:nvSpPr>
        <p:spPr>
          <a:xfrm>
            <a:off x="402427" y="296233"/>
            <a:ext cx="10712972" cy="523220"/>
          </a:xfrm>
          <a:prstGeom prst="rect">
            <a:avLst/>
          </a:prstGeom>
          <a:noFill/>
        </p:spPr>
        <p:txBody>
          <a:bodyPr wrap="square" rtlCol="0">
            <a:spAutoFit/>
          </a:bodyPr>
          <a:lstStyle/>
          <a:p>
            <a:r>
              <a:rPr lang="en-US" sz="2800" dirty="0"/>
              <a:t>Emphasis on different component of fitness </a:t>
            </a:r>
          </a:p>
        </p:txBody>
      </p:sp>
      <p:pic>
        <p:nvPicPr>
          <p:cNvPr id="3" name="Picture 2">
            <a:extLst>
              <a:ext uri="{FF2B5EF4-FFF2-40B4-BE49-F238E27FC236}">
                <a16:creationId xmlns:a16="http://schemas.microsoft.com/office/drawing/2014/main" id="{4C640C17-79C0-BCFD-7705-0EA0273791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94571" y="27298"/>
            <a:ext cx="1263233" cy="1061089"/>
          </a:xfrm>
          <a:prstGeom prst="rect">
            <a:avLst/>
          </a:prstGeom>
        </p:spPr>
      </p:pic>
    </p:spTree>
    <p:extLst>
      <p:ext uri="{BB962C8B-B14F-4D97-AF65-F5344CB8AC3E}">
        <p14:creationId xmlns:p14="http://schemas.microsoft.com/office/powerpoint/2010/main" val="4227688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198866" y="65806"/>
            <a:ext cx="10515600" cy="1325563"/>
          </a:xfrm>
        </p:spPr>
        <p:txBody>
          <a:bodyPr>
            <a:normAutofit/>
          </a:bodyPr>
          <a:lstStyle/>
          <a:p>
            <a:pPr eaLnBrk="1" hangingPunct="1"/>
            <a:r>
              <a:rPr lang="en-GB" sz="4900" dirty="0"/>
              <a:t>Otago and FaME are not the same</a:t>
            </a:r>
          </a:p>
        </p:txBody>
      </p:sp>
      <p:sp>
        <p:nvSpPr>
          <p:cNvPr id="3" name="Content Placeholder 2">
            <a:extLst>
              <a:ext uri="{FF2B5EF4-FFF2-40B4-BE49-F238E27FC236}">
                <a16:creationId xmlns:a16="http://schemas.microsoft.com/office/drawing/2014/main" id="{A7E18168-B61C-C82E-A539-906D0791F72C}"/>
              </a:ext>
            </a:extLst>
          </p:cNvPr>
          <p:cNvSpPr>
            <a:spLocks noGrp="1"/>
          </p:cNvSpPr>
          <p:nvPr>
            <p:ph sz="half" idx="1"/>
          </p:nvPr>
        </p:nvSpPr>
        <p:spPr>
          <a:xfrm>
            <a:off x="303370" y="1825625"/>
            <a:ext cx="5512814" cy="4815018"/>
          </a:xfrm>
        </p:spPr>
        <p:txBody>
          <a:bodyPr>
            <a:normAutofit fontScale="92500" lnSpcReduction="10000"/>
          </a:bodyPr>
          <a:lstStyle/>
          <a:p>
            <a:pPr marL="0" indent="0">
              <a:buNone/>
            </a:pPr>
            <a:r>
              <a:rPr lang="en-US" sz="2600" b="1" dirty="0"/>
              <a:t>Otago Exercise Programme</a:t>
            </a:r>
          </a:p>
          <a:p>
            <a:r>
              <a:rPr lang="en-US" sz="2600" dirty="0"/>
              <a:t>Pre-set programme 24 exercises (lower limb only)</a:t>
            </a:r>
          </a:p>
          <a:p>
            <a:r>
              <a:rPr lang="en-US" sz="2600" dirty="0"/>
              <a:t>5 mobility, 5 strength, 12 balance, 2 flexibility</a:t>
            </a:r>
          </a:p>
          <a:p>
            <a:r>
              <a:rPr lang="en-US" sz="2600" dirty="0"/>
              <a:t>Plus walking</a:t>
            </a:r>
          </a:p>
          <a:p>
            <a:r>
              <a:rPr lang="en-US" sz="2600" dirty="0"/>
              <a:t>Plus specific support schedule for home exercise </a:t>
            </a:r>
          </a:p>
          <a:p>
            <a:r>
              <a:rPr lang="en-US" sz="2600" dirty="0"/>
              <a:t>Is a standing programme (Otago can’t be seated!)</a:t>
            </a:r>
          </a:p>
          <a:p>
            <a:r>
              <a:rPr lang="en-US" sz="2600" dirty="0">
                <a:solidFill>
                  <a:schemeClr val="accent2">
                    <a:lumMod val="75000"/>
                  </a:schemeClr>
                </a:solidFill>
              </a:rPr>
              <a:t>Suitability determined by physiotherapist</a:t>
            </a:r>
          </a:p>
          <a:p>
            <a:r>
              <a:rPr lang="en-US" sz="2600" dirty="0"/>
              <a:t>Specific population group to most benefit (not for </a:t>
            </a:r>
            <a:r>
              <a:rPr lang="en-US" sz="2600" u="sng" dirty="0"/>
              <a:t>all </a:t>
            </a:r>
            <a:r>
              <a:rPr lang="en-US" sz="2600" dirty="0"/>
              <a:t>older people!)</a:t>
            </a:r>
          </a:p>
          <a:p>
            <a:pPr marL="0" indent="0">
              <a:buNone/>
            </a:pPr>
            <a:endParaRPr lang="en-US" dirty="0"/>
          </a:p>
        </p:txBody>
      </p:sp>
      <p:sp>
        <p:nvSpPr>
          <p:cNvPr id="4" name="Content Placeholder 3">
            <a:extLst>
              <a:ext uri="{FF2B5EF4-FFF2-40B4-BE49-F238E27FC236}">
                <a16:creationId xmlns:a16="http://schemas.microsoft.com/office/drawing/2014/main" id="{0B0A2EC2-F659-9F87-C3BA-59699EBA6A2E}"/>
              </a:ext>
            </a:extLst>
          </p:cNvPr>
          <p:cNvSpPr>
            <a:spLocks noGrp="1"/>
          </p:cNvSpPr>
          <p:nvPr>
            <p:ph sz="half" idx="2"/>
          </p:nvPr>
        </p:nvSpPr>
        <p:spPr>
          <a:xfrm>
            <a:off x="6413232" y="1904285"/>
            <a:ext cx="5075379" cy="4065442"/>
          </a:xfrm>
          <a:solidFill>
            <a:schemeClr val="accent2"/>
          </a:solidFill>
        </p:spPr>
        <p:txBody>
          <a:bodyPr>
            <a:normAutofit fontScale="92500" lnSpcReduction="10000"/>
          </a:bodyPr>
          <a:lstStyle/>
          <a:p>
            <a:pPr marL="0" indent="0">
              <a:buNone/>
            </a:pPr>
            <a:r>
              <a:rPr lang="en-US" sz="2600" b="1" dirty="0">
                <a:solidFill>
                  <a:schemeClr val="bg1"/>
                </a:solidFill>
              </a:rPr>
              <a:t>OEP Leaders (Exercise Instructors)</a:t>
            </a:r>
          </a:p>
          <a:p>
            <a:r>
              <a:rPr lang="en-US" sz="2600" dirty="0">
                <a:solidFill>
                  <a:schemeClr val="bg1"/>
                </a:solidFill>
              </a:rPr>
              <a:t>Should hold minimum L2 Fitness Qualification</a:t>
            </a:r>
          </a:p>
          <a:p>
            <a:r>
              <a:rPr lang="en-US" sz="2600" dirty="0">
                <a:solidFill>
                  <a:schemeClr val="bg1"/>
                </a:solidFill>
              </a:rPr>
              <a:t>Need support/shouldn’t be working in isolation/follow guidance*</a:t>
            </a:r>
          </a:p>
          <a:p>
            <a:r>
              <a:rPr lang="en-US" sz="2600" dirty="0">
                <a:solidFill>
                  <a:schemeClr val="bg1"/>
                </a:solidFill>
              </a:rPr>
              <a:t>Should refer back if out of scope*</a:t>
            </a:r>
          </a:p>
          <a:p>
            <a:r>
              <a:rPr lang="en-US" sz="2600" dirty="0">
                <a:solidFill>
                  <a:schemeClr val="bg1"/>
                </a:solidFill>
              </a:rPr>
              <a:t>Training focus on group management skills</a:t>
            </a:r>
          </a:p>
          <a:p>
            <a:r>
              <a:rPr lang="en-US" sz="2600" u="sng" dirty="0">
                <a:solidFill>
                  <a:schemeClr val="bg1"/>
                </a:solidFill>
              </a:rPr>
              <a:t>New</a:t>
            </a:r>
            <a:r>
              <a:rPr lang="en-US" sz="2600" dirty="0">
                <a:solidFill>
                  <a:schemeClr val="bg1"/>
                </a:solidFill>
              </a:rPr>
              <a:t> format for NHS settings about to be launched - one to one and behaviour change focus</a:t>
            </a:r>
            <a:endParaRPr lang="en-US" dirty="0">
              <a:solidFill>
                <a:schemeClr val="bg1"/>
              </a:solidFill>
            </a:endParaRPr>
          </a:p>
          <a:p>
            <a:endParaRPr lang="en-US" dirty="0">
              <a:solidFill>
                <a:schemeClr val="bg1"/>
              </a:solidFill>
            </a:endParaRPr>
          </a:p>
        </p:txBody>
      </p:sp>
      <p:pic>
        <p:nvPicPr>
          <p:cNvPr id="2" name="Picture 1">
            <a:extLst>
              <a:ext uri="{FF2B5EF4-FFF2-40B4-BE49-F238E27FC236}">
                <a16:creationId xmlns:a16="http://schemas.microsoft.com/office/drawing/2014/main" id="{17470914-B099-8876-FA76-91E3A0708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5630" y="242015"/>
            <a:ext cx="1263233" cy="1061089"/>
          </a:xfrm>
          <a:prstGeom prst="rect">
            <a:avLst/>
          </a:prstGeom>
        </p:spPr>
      </p:pic>
    </p:spTree>
    <p:extLst>
      <p:ext uri="{BB962C8B-B14F-4D97-AF65-F5344CB8AC3E}">
        <p14:creationId xmlns:p14="http://schemas.microsoft.com/office/powerpoint/2010/main" val="1551477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p:nvPr>
        </p:nvSpPr>
        <p:spPr>
          <a:xfrm>
            <a:off x="219147" y="0"/>
            <a:ext cx="10515600" cy="1325563"/>
          </a:xfrm>
        </p:spPr>
        <p:txBody>
          <a:bodyPr>
            <a:normAutofit/>
          </a:bodyPr>
          <a:lstStyle/>
          <a:p>
            <a:pPr eaLnBrk="1" hangingPunct="1"/>
            <a:r>
              <a:rPr lang="en-GB" sz="4900" dirty="0"/>
              <a:t>Otago and FaME are not the same</a:t>
            </a:r>
          </a:p>
        </p:txBody>
      </p:sp>
      <p:sp>
        <p:nvSpPr>
          <p:cNvPr id="3" name="Content Placeholder 2">
            <a:extLst>
              <a:ext uri="{FF2B5EF4-FFF2-40B4-BE49-F238E27FC236}">
                <a16:creationId xmlns:a16="http://schemas.microsoft.com/office/drawing/2014/main" id="{A7E18168-B61C-C82E-A539-906D0791F72C}"/>
              </a:ext>
            </a:extLst>
          </p:cNvPr>
          <p:cNvSpPr>
            <a:spLocks noGrp="1"/>
          </p:cNvSpPr>
          <p:nvPr>
            <p:ph sz="half" idx="1"/>
          </p:nvPr>
        </p:nvSpPr>
        <p:spPr>
          <a:xfrm>
            <a:off x="219147" y="1361945"/>
            <a:ext cx="6162744" cy="4815018"/>
          </a:xfrm>
        </p:spPr>
        <p:txBody>
          <a:bodyPr>
            <a:noAutofit/>
          </a:bodyPr>
          <a:lstStyle/>
          <a:p>
            <a:pPr marL="0" indent="0">
              <a:spcBef>
                <a:spcPts val="400"/>
              </a:spcBef>
              <a:buNone/>
            </a:pPr>
            <a:r>
              <a:rPr lang="en-US" sz="2400" b="1" dirty="0"/>
              <a:t>FaME </a:t>
            </a:r>
          </a:p>
          <a:p>
            <a:pPr>
              <a:spcBef>
                <a:spcPts val="400"/>
              </a:spcBef>
            </a:pPr>
            <a:r>
              <a:rPr lang="en-US" sz="2400" dirty="0"/>
              <a:t>7 evidence-based activities/multicomponent</a:t>
            </a:r>
          </a:p>
          <a:p>
            <a:pPr>
              <a:spcBef>
                <a:spcPts val="400"/>
              </a:spcBef>
            </a:pPr>
            <a:r>
              <a:rPr lang="en-US" sz="2400" dirty="0"/>
              <a:t>Includes getting up from floor skills</a:t>
            </a:r>
          </a:p>
          <a:p>
            <a:pPr>
              <a:spcBef>
                <a:spcPts val="400"/>
              </a:spcBef>
            </a:pPr>
            <a:r>
              <a:rPr lang="en-US" sz="2400" dirty="0"/>
              <a:t>Designed as a group programme</a:t>
            </a:r>
          </a:p>
          <a:p>
            <a:pPr>
              <a:spcBef>
                <a:spcPts val="400"/>
              </a:spcBef>
            </a:pPr>
            <a:r>
              <a:rPr lang="en-US" sz="2400" dirty="0"/>
              <a:t>Includes need for home exercise to achieve dose</a:t>
            </a:r>
          </a:p>
          <a:p>
            <a:pPr>
              <a:spcBef>
                <a:spcPts val="400"/>
              </a:spcBef>
            </a:pPr>
            <a:r>
              <a:rPr lang="en-US" sz="2400" dirty="0"/>
              <a:t>Evidenced to increased PA minutes as well as reduce risk and rate of falls</a:t>
            </a:r>
          </a:p>
          <a:p>
            <a:pPr>
              <a:spcBef>
                <a:spcPts val="400"/>
              </a:spcBef>
            </a:pPr>
            <a:r>
              <a:rPr lang="en-US" sz="2400" dirty="0"/>
              <a:t>FaME could be appropriate for wide range of older people - and all exercises progressed ++</a:t>
            </a:r>
          </a:p>
          <a:p>
            <a:pPr>
              <a:spcBef>
                <a:spcPts val="400"/>
              </a:spcBef>
            </a:pPr>
            <a:r>
              <a:rPr lang="en-US" sz="2400" dirty="0">
                <a:solidFill>
                  <a:schemeClr val="accent2">
                    <a:lumMod val="75000"/>
                  </a:schemeClr>
                </a:solidFill>
              </a:rPr>
              <a:t>No ceiling affect like Otago Exercise Programme</a:t>
            </a:r>
          </a:p>
          <a:p>
            <a:pPr>
              <a:spcBef>
                <a:spcPts val="400"/>
              </a:spcBef>
            </a:pPr>
            <a:r>
              <a:rPr lang="en-US" sz="2400" dirty="0"/>
              <a:t>Otago exercises form part of the exercise base (particularly the home based prescription)</a:t>
            </a:r>
          </a:p>
        </p:txBody>
      </p:sp>
      <p:sp>
        <p:nvSpPr>
          <p:cNvPr id="4" name="Content Placeholder 3">
            <a:extLst>
              <a:ext uri="{FF2B5EF4-FFF2-40B4-BE49-F238E27FC236}">
                <a16:creationId xmlns:a16="http://schemas.microsoft.com/office/drawing/2014/main" id="{0B0A2EC2-F659-9F87-C3BA-59699EBA6A2E}"/>
              </a:ext>
            </a:extLst>
          </p:cNvPr>
          <p:cNvSpPr>
            <a:spLocks noGrp="1"/>
          </p:cNvSpPr>
          <p:nvPr>
            <p:ph sz="half" idx="2"/>
          </p:nvPr>
        </p:nvSpPr>
        <p:spPr>
          <a:xfrm>
            <a:off x="6381891" y="1591295"/>
            <a:ext cx="5810109" cy="5024689"/>
          </a:xfrm>
          <a:solidFill>
            <a:schemeClr val="accent2"/>
          </a:solidFill>
        </p:spPr>
        <p:txBody>
          <a:bodyPr>
            <a:normAutofit lnSpcReduction="10000"/>
          </a:bodyPr>
          <a:lstStyle/>
          <a:p>
            <a:pPr marL="0" indent="0">
              <a:buNone/>
            </a:pPr>
            <a:r>
              <a:rPr lang="en-US" sz="2400" b="1" dirty="0">
                <a:solidFill>
                  <a:schemeClr val="bg1"/>
                </a:solidFill>
              </a:rPr>
              <a:t>Postural Stability Instructor's (PSIs)</a:t>
            </a:r>
          </a:p>
          <a:p>
            <a:r>
              <a:rPr lang="en-US" sz="2400" dirty="0">
                <a:solidFill>
                  <a:schemeClr val="bg1"/>
                </a:solidFill>
              </a:rPr>
              <a:t>Should hold minimum L3 Fitness Qualification</a:t>
            </a:r>
          </a:p>
          <a:p>
            <a:r>
              <a:rPr lang="en-US" sz="2400" dirty="0">
                <a:solidFill>
                  <a:schemeClr val="bg1"/>
                </a:solidFill>
              </a:rPr>
              <a:t>Best to work in partnership but can work in isolation*</a:t>
            </a:r>
          </a:p>
          <a:p>
            <a:r>
              <a:rPr lang="en-US" sz="2400" dirty="0">
                <a:solidFill>
                  <a:schemeClr val="bg1"/>
                </a:solidFill>
              </a:rPr>
              <a:t>Should refer back if out of scope*</a:t>
            </a:r>
          </a:p>
          <a:p>
            <a:r>
              <a:rPr lang="en-US" sz="2400" dirty="0">
                <a:solidFill>
                  <a:schemeClr val="bg1"/>
                </a:solidFill>
              </a:rPr>
              <a:t>Training focus on group management skills, tailoring, assessment, progressions and working with wide range of capability from primary to secondary prevention</a:t>
            </a:r>
          </a:p>
          <a:p>
            <a:r>
              <a:rPr lang="en-US" sz="2400" dirty="0">
                <a:solidFill>
                  <a:schemeClr val="bg1"/>
                </a:solidFill>
              </a:rPr>
              <a:t>Seated skilling-up may be required </a:t>
            </a:r>
          </a:p>
          <a:p>
            <a:r>
              <a:rPr lang="en-US" sz="2400" dirty="0">
                <a:solidFill>
                  <a:schemeClr val="bg1"/>
                </a:solidFill>
              </a:rPr>
              <a:t>Many PSIs hold also hold other specialist exercise qualifications and may also be Otago Leaders</a:t>
            </a:r>
          </a:p>
          <a:p>
            <a:endParaRPr lang="en-US" sz="2400" dirty="0">
              <a:solidFill>
                <a:schemeClr val="bg1"/>
              </a:solidFill>
            </a:endParaRPr>
          </a:p>
          <a:p>
            <a:endParaRPr lang="en-US" sz="2400" dirty="0">
              <a:solidFill>
                <a:schemeClr val="bg1"/>
              </a:solidFill>
            </a:endParaRPr>
          </a:p>
        </p:txBody>
      </p:sp>
      <p:pic>
        <p:nvPicPr>
          <p:cNvPr id="2" name="Picture 1">
            <a:extLst>
              <a:ext uri="{FF2B5EF4-FFF2-40B4-BE49-F238E27FC236}">
                <a16:creationId xmlns:a16="http://schemas.microsoft.com/office/drawing/2014/main" id="{17470914-B099-8876-FA76-91E3A07084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5630" y="242015"/>
            <a:ext cx="1263233" cy="1061089"/>
          </a:xfrm>
          <a:prstGeom prst="rect">
            <a:avLst/>
          </a:prstGeom>
        </p:spPr>
      </p:pic>
    </p:spTree>
    <p:extLst>
      <p:ext uri="{BB962C8B-B14F-4D97-AF65-F5344CB8AC3E}">
        <p14:creationId xmlns:p14="http://schemas.microsoft.com/office/powerpoint/2010/main" val="2939730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48F2-2D0E-F454-74B0-605907634565}"/>
              </a:ext>
            </a:extLst>
          </p:cNvPr>
          <p:cNvSpPr>
            <a:spLocks noGrp="1"/>
          </p:cNvSpPr>
          <p:nvPr>
            <p:ph type="title"/>
          </p:nvPr>
        </p:nvSpPr>
        <p:spPr>
          <a:xfrm>
            <a:off x="271440" y="925523"/>
            <a:ext cx="3419520" cy="1325563"/>
          </a:xfrm>
        </p:spPr>
        <p:txBody>
          <a:bodyPr>
            <a:noAutofit/>
          </a:bodyPr>
          <a:lstStyle/>
          <a:p>
            <a:r>
              <a:rPr lang="en-US" sz="3200" dirty="0"/>
              <a:t>Why a generic older person’s exercise session won’t cut it</a:t>
            </a:r>
          </a:p>
        </p:txBody>
      </p:sp>
      <p:pic>
        <p:nvPicPr>
          <p:cNvPr id="4" name="Picture 3">
            <a:extLst>
              <a:ext uri="{FF2B5EF4-FFF2-40B4-BE49-F238E27FC236}">
                <a16:creationId xmlns:a16="http://schemas.microsoft.com/office/drawing/2014/main" id="{4289248E-02B0-73C2-448D-E7D0F13A01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6" name="Picture 5">
            <a:extLst>
              <a:ext uri="{FF2B5EF4-FFF2-40B4-BE49-F238E27FC236}">
                <a16:creationId xmlns:a16="http://schemas.microsoft.com/office/drawing/2014/main" id="{63CC8330-C35C-0B45-2522-6D91842594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8361" y="481665"/>
            <a:ext cx="5841862" cy="5841862"/>
          </a:xfrm>
          <a:prstGeom prst="rect">
            <a:avLst/>
          </a:prstGeom>
        </p:spPr>
      </p:pic>
    </p:spTree>
    <p:extLst>
      <p:ext uri="{BB962C8B-B14F-4D97-AF65-F5344CB8AC3E}">
        <p14:creationId xmlns:p14="http://schemas.microsoft.com/office/powerpoint/2010/main" val="2908063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F02A-4A03-8888-0711-4B3241C9BE2F}"/>
              </a:ext>
            </a:extLst>
          </p:cNvPr>
          <p:cNvSpPr>
            <a:spLocks noGrp="1"/>
          </p:cNvSpPr>
          <p:nvPr>
            <p:ph type="title"/>
          </p:nvPr>
        </p:nvSpPr>
        <p:spPr>
          <a:xfrm>
            <a:off x="365258" y="2766218"/>
            <a:ext cx="4593108" cy="1325563"/>
          </a:xfrm>
        </p:spPr>
        <p:txBody>
          <a:bodyPr>
            <a:noAutofit/>
          </a:bodyPr>
          <a:lstStyle/>
          <a:p>
            <a:r>
              <a:rPr lang="en-US" sz="2800" dirty="0"/>
              <a:t>Any exercise instructor knows how to work with strength training and fitness…</a:t>
            </a:r>
            <a:br>
              <a:rPr lang="en-US" sz="2800" dirty="0"/>
            </a:br>
            <a:br>
              <a:rPr lang="en-US" sz="2800" dirty="0"/>
            </a:br>
            <a:r>
              <a:rPr lang="en-US" sz="2800" dirty="0"/>
              <a:t>but most don’t know how to adapt for older people or those with multiple conditions and most don’t know the evidence based programmes that work to prevent falls</a:t>
            </a:r>
          </a:p>
        </p:txBody>
      </p:sp>
      <p:pic>
        <p:nvPicPr>
          <p:cNvPr id="5" name="Content Placeholder 4">
            <a:extLst>
              <a:ext uri="{FF2B5EF4-FFF2-40B4-BE49-F238E27FC236}">
                <a16:creationId xmlns:a16="http://schemas.microsoft.com/office/drawing/2014/main" id="{2ABDA6D8-AE4F-4142-B7A1-A356BAA24F0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96000" y="63645"/>
            <a:ext cx="4803820" cy="6794355"/>
          </a:xfrm>
        </p:spPr>
      </p:pic>
      <p:pic>
        <p:nvPicPr>
          <p:cNvPr id="6" name="Picture 5">
            <a:extLst>
              <a:ext uri="{FF2B5EF4-FFF2-40B4-BE49-F238E27FC236}">
                <a16:creationId xmlns:a16="http://schemas.microsoft.com/office/drawing/2014/main" id="{D1D2186F-8352-DD4F-80B9-E13BB1594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2451" y="5842887"/>
            <a:ext cx="1032176" cy="867006"/>
          </a:xfrm>
          <a:prstGeom prst="rect">
            <a:avLst/>
          </a:prstGeom>
        </p:spPr>
      </p:pic>
    </p:spTree>
    <p:extLst>
      <p:ext uri="{BB962C8B-B14F-4D97-AF65-F5344CB8AC3E}">
        <p14:creationId xmlns:p14="http://schemas.microsoft.com/office/powerpoint/2010/main" val="180174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52FB9A-0689-504D-8EAC-FDA408CEB4FB}"/>
              </a:ext>
            </a:extLst>
          </p:cNvPr>
          <p:cNvSpPr/>
          <p:nvPr/>
        </p:nvSpPr>
        <p:spPr>
          <a:xfrm>
            <a:off x="288472" y="2220057"/>
            <a:ext cx="11549745" cy="4777462"/>
          </a:xfrm>
          <a:prstGeom prst="rect">
            <a:avLst/>
          </a:prstGeom>
        </p:spPr>
        <p:txBody>
          <a:bodyPr wrap="square">
            <a:spAutoFit/>
          </a:bodyPr>
          <a:lstStyle/>
          <a:p>
            <a:pPr>
              <a:lnSpc>
                <a:spcPct val="110000"/>
              </a:lnSpc>
              <a:spcBef>
                <a:spcPts val="600"/>
              </a:spcBef>
            </a:pPr>
            <a:r>
              <a:rPr lang="en-GB" sz="2400" b="1" dirty="0">
                <a:latin typeface="+mj-lt"/>
                <a:cs typeface="Calibri" panose="020F0502020204030204" pitchFamily="34" charset="0"/>
              </a:rPr>
              <a:t>Potential of increased adverse events - falls</a:t>
            </a:r>
          </a:p>
          <a:p>
            <a:pPr marL="342900" indent="-342900">
              <a:lnSpc>
                <a:spcPct val="110000"/>
              </a:lnSpc>
              <a:spcBef>
                <a:spcPts val="600"/>
              </a:spcBef>
              <a:buFont typeface="Courier New" panose="02070309020205020404" pitchFamily="49" charset="0"/>
              <a:buChar char="o"/>
            </a:pPr>
            <a:r>
              <a:rPr lang="en-GB" sz="2400" dirty="0">
                <a:latin typeface="+mj-lt"/>
                <a:cs typeface="Calibri" panose="020F0502020204030204" pitchFamily="34" charset="0"/>
              </a:rPr>
              <a:t>Both Otago and FaME studies originally excluded people who were frail enough to require one to one physiotherapy (as could not exercise safely at home)</a:t>
            </a:r>
          </a:p>
          <a:p>
            <a:pPr marL="342900" indent="-342900">
              <a:lnSpc>
                <a:spcPct val="110000"/>
              </a:lnSpc>
              <a:spcBef>
                <a:spcPts val="600"/>
              </a:spcBef>
              <a:buFont typeface="Courier New" panose="02070309020205020404" pitchFamily="49" charset="0"/>
              <a:buChar char="o"/>
            </a:pPr>
            <a:r>
              <a:rPr lang="en-GB" sz="2400" dirty="0">
                <a:latin typeface="+mj-lt"/>
                <a:cs typeface="Calibri" panose="020F0502020204030204" pitchFamily="34" charset="0"/>
              </a:rPr>
              <a:t>Home exercise program (based on Otago) on discharge from hospital (</a:t>
            </a:r>
            <a:r>
              <a:rPr lang="en-US" sz="2400" dirty="0">
                <a:latin typeface="+mj-lt"/>
                <a:cs typeface="Calibri" panose="020F0502020204030204" pitchFamily="34" charset="0"/>
              </a:rPr>
              <a:t>physiotherapist home visits, 10 times over 12 months)</a:t>
            </a:r>
            <a:r>
              <a:rPr lang="en-US" sz="2400" baseline="30000" dirty="0">
                <a:latin typeface="+mj-lt"/>
                <a:cs typeface="Calibri" panose="020F0502020204030204" pitchFamily="34" charset="0"/>
              </a:rPr>
              <a:t>1  </a:t>
            </a:r>
            <a:r>
              <a:rPr lang="en-US" sz="2400" dirty="0">
                <a:latin typeface="+mj-lt"/>
                <a:cs typeface="Calibri" panose="020F0502020204030204" pitchFamily="34" charset="0"/>
              </a:rPr>
              <a:t>Improvements in mobility but also increase in falls (40%)</a:t>
            </a:r>
          </a:p>
          <a:p>
            <a:pPr marL="342900" indent="-342900">
              <a:lnSpc>
                <a:spcPct val="110000"/>
              </a:lnSpc>
              <a:spcBef>
                <a:spcPts val="600"/>
              </a:spcBef>
              <a:buFont typeface="Courier New" panose="02070309020205020404" pitchFamily="49" charset="0"/>
              <a:buChar char="o"/>
            </a:pPr>
            <a:r>
              <a:rPr lang="en-US" sz="2400" dirty="0">
                <a:latin typeface="+mj-lt"/>
                <a:cs typeface="Calibri" panose="020F0502020204030204" pitchFamily="34" charset="0"/>
              </a:rPr>
              <a:t>Supervised exercise is more effective than unsupervised exercise in Parkinson’s Disease</a:t>
            </a:r>
            <a:r>
              <a:rPr lang="en-US" sz="2400" baseline="30000" dirty="0">
                <a:latin typeface="+mj-lt"/>
                <a:cs typeface="Calibri" panose="020F0502020204030204" pitchFamily="34" charset="0"/>
              </a:rPr>
              <a:t>2</a:t>
            </a:r>
            <a:r>
              <a:rPr lang="en-US" sz="2400" dirty="0">
                <a:latin typeface="+mj-lt"/>
                <a:cs typeface="Calibri" panose="020F0502020204030204" pitchFamily="34" charset="0"/>
              </a:rPr>
              <a:t> In people with advanced disease minimally supervised exercise may increase risk of falls</a:t>
            </a:r>
          </a:p>
          <a:p>
            <a:pPr>
              <a:lnSpc>
                <a:spcPct val="110000"/>
              </a:lnSpc>
              <a:spcBef>
                <a:spcPts val="600"/>
              </a:spcBef>
            </a:pPr>
            <a:endParaRPr lang="en-US" sz="2400" dirty="0">
              <a:latin typeface="+mj-lt"/>
              <a:cs typeface="Calibri" panose="020F0502020204030204" pitchFamily="34" charset="0"/>
            </a:endParaRPr>
          </a:p>
          <a:p>
            <a:pPr>
              <a:lnSpc>
                <a:spcPct val="110000"/>
              </a:lnSpc>
              <a:spcBef>
                <a:spcPts val="600"/>
              </a:spcBef>
            </a:pPr>
            <a:r>
              <a:rPr lang="en-US" sz="2400" dirty="0">
                <a:latin typeface="+mj-lt"/>
                <a:cs typeface="Calibri" panose="020F0502020204030204" pitchFamily="34" charset="0"/>
              </a:rPr>
              <a:t>Best to refer them onto someone who can supervise their continuation/progression</a:t>
            </a:r>
          </a:p>
          <a:p>
            <a:pPr>
              <a:lnSpc>
                <a:spcPct val="110000"/>
              </a:lnSpc>
              <a:spcBef>
                <a:spcPts val="600"/>
              </a:spcBef>
            </a:pPr>
            <a:endParaRPr lang="en-US" sz="1000" dirty="0">
              <a:latin typeface="+mj-lt"/>
              <a:cs typeface="Calibri" panose="020F0502020204030204" pitchFamily="34" charset="0"/>
            </a:endParaRPr>
          </a:p>
        </p:txBody>
      </p:sp>
      <p:sp>
        <p:nvSpPr>
          <p:cNvPr id="7" name="Text Box 4">
            <a:extLst>
              <a:ext uri="{FF2B5EF4-FFF2-40B4-BE49-F238E27FC236}">
                <a16:creationId xmlns:a16="http://schemas.microsoft.com/office/drawing/2014/main" id="{EAC8061D-8079-614E-BF55-A9A71C96FB98}"/>
              </a:ext>
            </a:extLst>
          </p:cNvPr>
          <p:cNvSpPr txBox="1">
            <a:spLocks noChangeArrowheads="1"/>
          </p:cNvSpPr>
          <p:nvPr/>
        </p:nvSpPr>
        <p:spPr bwMode="auto">
          <a:xfrm>
            <a:off x="5780654" y="6130772"/>
            <a:ext cx="6315437"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pPr>
            <a:r>
              <a:rPr lang="en-GB" sz="1600" i="1" dirty="0">
                <a:solidFill>
                  <a:schemeClr val="bg1">
                    <a:lumMod val="50000"/>
                  </a:schemeClr>
                </a:solidFill>
                <a:cs typeface="Calibri" panose="020F0502020204030204" pitchFamily="34" charset="0"/>
              </a:rPr>
              <a:t> </a:t>
            </a:r>
            <a:r>
              <a:rPr lang="en-GB" sz="1600" i="1" baseline="30000" dirty="0">
                <a:solidFill>
                  <a:schemeClr val="bg1">
                    <a:lumMod val="50000"/>
                  </a:schemeClr>
                </a:solidFill>
                <a:cs typeface="Calibri" panose="020F0502020204030204" pitchFamily="34" charset="0"/>
              </a:rPr>
              <a:t>1</a:t>
            </a:r>
            <a:r>
              <a:rPr lang="en-US" sz="1600" i="1" dirty="0">
                <a:solidFill>
                  <a:schemeClr val="bg1">
                    <a:lumMod val="50000"/>
                  </a:schemeClr>
                </a:solidFill>
                <a:cs typeface="Calibri" panose="020F0502020204030204" pitchFamily="34" charset="0"/>
              </a:rPr>
              <a:t>Sherrington et al. </a:t>
            </a:r>
            <a:r>
              <a:rPr lang="en-US" sz="1600" i="1" dirty="0" err="1">
                <a:solidFill>
                  <a:schemeClr val="bg1">
                    <a:lumMod val="50000"/>
                  </a:schemeClr>
                </a:solidFill>
                <a:cs typeface="Calibri" panose="020F0502020204030204" pitchFamily="34" charset="0"/>
              </a:rPr>
              <a:t>PLOSOne</a:t>
            </a:r>
            <a:r>
              <a:rPr lang="en-US" sz="1600" i="1" dirty="0">
                <a:solidFill>
                  <a:schemeClr val="bg1">
                    <a:lumMod val="50000"/>
                  </a:schemeClr>
                </a:solidFill>
                <a:cs typeface="Calibri" panose="020F0502020204030204" pitchFamily="34" charset="0"/>
              </a:rPr>
              <a:t>. 2014; </a:t>
            </a:r>
            <a:r>
              <a:rPr lang="en-US" sz="1600" i="1" baseline="30000" dirty="0">
                <a:solidFill>
                  <a:schemeClr val="bg1">
                    <a:lumMod val="50000"/>
                  </a:schemeClr>
                </a:solidFill>
                <a:cs typeface="Calibri" panose="020F0502020204030204" pitchFamily="34" charset="0"/>
              </a:rPr>
              <a:t>2</a:t>
            </a:r>
            <a:r>
              <a:rPr lang="en-US" sz="1600" i="1" dirty="0">
                <a:solidFill>
                  <a:schemeClr val="bg1">
                    <a:lumMod val="50000"/>
                  </a:schemeClr>
                </a:solidFill>
                <a:cs typeface="Calibri" panose="020F0502020204030204" pitchFamily="34" charset="0"/>
              </a:rPr>
              <a:t>Allen et al. Cochrane Review 2021 </a:t>
            </a:r>
            <a:endParaRPr lang="en-GB" sz="1600" i="1" dirty="0">
              <a:solidFill>
                <a:schemeClr val="bg1">
                  <a:lumMod val="50000"/>
                </a:schemeClr>
              </a:solidFill>
              <a:cs typeface="Calibri" panose="020F0502020204030204" pitchFamily="34" charset="0"/>
            </a:endParaRPr>
          </a:p>
        </p:txBody>
      </p:sp>
      <p:sp>
        <p:nvSpPr>
          <p:cNvPr id="8" name="TextBox 7">
            <a:extLst>
              <a:ext uri="{FF2B5EF4-FFF2-40B4-BE49-F238E27FC236}">
                <a16:creationId xmlns:a16="http://schemas.microsoft.com/office/drawing/2014/main" id="{29D6CD3A-CEF4-9749-86B8-0BD2A8E6DCB4}"/>
              </a:ext>
            </a:extLst>
          </p:cNvPr>
          <p:cNvSpPr txBox="1"/>
          <p:nvPr/>
        </p:nvSpPr>
        <p:spPr>
          <a:xfrm>
            <a:off x="272555" y="463724"/>
            <a:ext cx="8124470" cy="1446550"/>
          </a:xfrm>
          <a:prstGeom prst="rect">
            <a:avLst/>
          </a:prstGeom>
          <a:noFill/>
        </p:spPr>
        <p:txBody>
          <a:bodyPr wrap="square" rtlCol="0">
            <a:spAutoFit/>
          </a:bodyPr>
          <a:lstStyle/>
          <a:p>
            <a:r>
              <a:rPr lang="en-US" sz="4400" dirty="0">
                <a:latin typeface="+mj-lt"/>
                <a:ea typeface="+mj-ea"/>
                <a:cs typeface="+mj-cs"/>
              </a:rPr>
              <a:t>Supervision needed to support safe continuation in exercise</a:t>
            </a:r>
          </a:p>
        </p:txBody>
      </p:sp>
      <p:sp>
        <p:nvSpPr>
          <p:cNvPr id="4" name="TextBox 3">
            <a:extLst>
              <a:ext uri="{FF2B5EF4-FFF2-40B4-BE49-F238E27FC236}">
                <a16:creationId xmlns:a16="http://schemas.microsoft.com/office/drawing/2014/main" id="{B42579BD-6D7B-7CE9-01BD-FFE8068016FD}"/>
              </a:ext>
            </a:extLst>
          </p:cNvPr>
          <p:cNvSpPr txBox="1"/>
          <p:nvPr/>
        </p:nvSpPr>
        <p:spPr>
          <a:xfrm>
            <a:off x="5871980" y="6469326"/>
            <a:ext cx="6132786" cy="338554"/>
          </a:xfrm>
          <a:prstGeom prst="rect">
            <a:avLst/>
          </a:prstGeom>
          <a:noFill/>
        </p:spPr>
        <p:txBody>
          <a:bodyPr wrap="square" rtlCol="0">
            <a:spAutoFit/>
          </a:bodyPr>
          <a:lstStyle/>
          <a:p>
            <a:pPr algn="r"/>
            <a:r>
              <a:rPr lang="en-US" sz="1600" i="1" dirty="0">
                <a:solidFill>
                  <a:schemeClr val="bg1">
                    <a:lumMod val="50000"/>
                  </a:schemeClr>
                </a:solidFill>
              </a:rPr>
              <a:t>World Falls Guidelines, Age &amp; Ageing 2022</a:t>
            </a:r>
          </a:p>
        </p:txBody>
      </p:sp>
    </p:spTree>
    <p:extLst>
      <p:ext uri="{BB962C8B-B14F-4D97-AF65-F5344CB8AC3E}">
        <p14:creationId xmlns:p14="http://schemas.microsoft.com/office/powerpoint/2010/main" val="77722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8B2CD6-2AC6-294C-8CFA-678C5A3A2F59}"/>
              </a:ext>
            </a:extLst>
          </p:cNvPr>
          <p:cNvGraphicFramePr>
            <a:graphicFrameLocks noGrp="1"/>
          </p:cNvGraphicFramePr>
          <p:nvPr>
            <p:extLst>
              <p:ext uri="{D42A27DB-BD31-4B8C-83A1-F6EECF244321}">
                <p14:modId xmlns:p14="http://schemas.microsoft.com/office/powerpoint/2010/main" val="2949708803"/>
              </p:ext>
            </p:extLst>
          </p:nvPr>
        </p:nvGraphicFramePr>
        <p:xfrm>
          <a:off x="1848792" y="1124745"/>
          <a:ext cx="6047408" cy="4625715"/>
        </p:xfrm>
        <a:graphic>
          <a:graphicData uri="http://schemas.openxmlformats.org/drawingml/2006/table">
            <a:tbl>
              <a:tblPr firstRow="1" bandRow="1">
                <a:tableStyleId>{5C22544A-7EE6-4342-B048-85BDC9FD1C3A}</a:tableStyleId>
              </a:tblPr>
              <a:tblGrid>
                <a:gridCol w="6047408">
                  <a:extLst>
                    <a:ext uri="{9D8B030D-6E8A-4147-A177-3AD203B41FA5}">
                      <a16:colId xmlns:a16="http://schemas.microsoft.com/office/drawing/2014/main" val="1516397442"/>
                    </a:ext>
                  </a:extLst>
                </a:gridCol>
              </a:tblGrid>
              <a:tr h="8082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Please keep your microphone on mute during the session unless you are speaking.</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950838752"/>
                  </a:ext>
                </a:extLst>
              </a:tr>
              <a:tr h="6468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This session is being recorded. </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1"/>
                  </a:ext>
                </a:extLst>
              </a:tr>
              <a:tr h="5846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Please use the chat box to raise any questions</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894784915"/>
                  </a:ext>
                </a:extLst>
              </a:tr>
              <a:tr h="7492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Please keep your phones/devices on silent during the session</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908685459"/>
                  </a:ext>
                </a:extLst>
              </a:tr>
              <a:tr h="559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Grab yourself a drink before we start.</a:t>
                      </a: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605712754"/>
                  </a:ext>
                </a:extLst>
              </a:tr>
              <a:tr h="965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tx1">
                              <a:lumMod val="50000"/>
                              <a:lumOff val="50000"/>
                            </a:schemeClr>
                          </a:solidFill>
                          <a:latin typeface="+mn-lt"/>
                        </a:rPr>
                        <a:t>If you need any help with Zoom functionality during the session, please contact: agile.educationofficer@gmail.com </a:t>
                      </a:r>
                      <a:endParaRPr lang="en-US" sz="2400" b="1" dirty="0">
                        <a:solidFill>
                          <a:schemeClr val="accent1">
                            <a:lumMod val="75000"/>
                          </a:schemeClr>
                        </a:solidFill>
                        <a:latin typeface="+mn-lt"/>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270800537"/>
                  </a:ext>
                </a:extLst>
              </a:tr>
            </a:tbl>
          </a:graphicData>
        </a:graphic>
      </p:graphicFrame>
      <p:grpSp>
        <p:nvGrpSpPr>
          <p:cNvPr id="7" name="Group 6"/>
          <p:cNvGrpSpPr/>
          <p:nvPr/>
        </p:nvGrpSpPr>
        <p:grpSpPr>
          <a:xfrm>
            <a:off x="9202923" y="1089299"/>
            <a:ext cx="945766" cy="5300101"/>
            <a:chOff x="7678923" y="1089286"/>
            <a:chExt cx="945766" cy="5300101"/>
          </a:xfrm>
        </p:grpSpPr>
        <p:pic>
          <p:nvPicPr>
            <p:cNvPr id="35" name="Picture 5" descr="C:\Users\BegumS7\AppData\Local\Microsoft\Windows\Temporary Internet Files\Content.IE5\NOCJ7JYQ\88518166_5943256ceb_z[1].jpg">
              <a:extLst>
                <a:ext uri="{FF2B5EF4-FFF2-40B4-BE49-F238E27FC236}">
                  <a16:creationId xmlns:a16="http://schemas.microsoft.com/office/drawing/2014/main" id="{B673F951-5574-C94D-B058-6B4160D018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2587" y="3746590"/>
              <a:ext cx="778159" cy="77815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BegumS7\AppData\Local\Microsoft\Windows\Temporary Internet Files\Content.IE5\QS21VYNM\120px-Blue_cup_of_coffee.svg[1].png">
              <a:extLst>
                <a:ext uri="{FF2B5EF4-FFF2-40B4-BE49-F238E27FC236}">
                  <a16:creationId xmlns:a16="http://schemas.microsoft.com/office/drawing/2014/main" id="{061F148C-2AAF-4F49-9AC3-2DBD1F8A31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06672" y="4592308"/>
              <a:ext cx="849662" cy="849662"/>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Chat">
              <a:extLst>
                <a:ext uri="{FF2B5EF4-FFF2-40B4-BE49-F238E27FC236}">
                  <a16:creationId xmlns:a16="http://schemas.microsoft.com/office/drawing/2014/main" id="{1CCB1D0A-F8E3-8F45-828D-CD67E320116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06672" y="2848323"/>
              <a:ext cx="918017" cy="918017"/>
            </a:xfrm>
            <a:prstGeom prst="rect">
              <a:avLst/>
            </a:prstGeom>
          </p:spPr>
        </p:pic>
        <p:pic>
          <p:nvPicPr>
            <p:cNvPr id="14" name="Graphic 13">
              <a:extLst>
                <a:ext uri="{FF2B5EF4-FFF2-40B4-BE49-F238E27FC236}">
                  <a16:creationId xmlns:a16="http://schemas.microsoft.com/office/drawing/2014/main" id="{5A9259D9-AF06-974E-A5E3-2C25CA948D4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78923" y="1089286"/>
              <a:ext cx="944920" cy="944920"/>
            </a:xfrm>
            <a:prstGeom prst="rect">
              <a:avLst/>
            </a:prstGeom>
          </p:spPr>
        </p:pic>
        <p:pic>
          <p:nvPicPr>
            <p:cNvPr id="5" name="Graphic 4" descr="Help">
              <a:extLst>
                <a:ext uri="{FF2B5EF4-FFF2-40B4-BE49-F238E27FC236}">
                  <a16:creationId xmlns:a16="http://schemas.microsoft.com/office/drawing/2014/main" id="{9F0C8FFF-AAB7-784D-BB1A-6CA712AC2F4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78923" y="5543898"/>
              <a:ext cx="845489" cy="845489"/>
            </a:xfrm>
            <a:prstGeom prst="rect">
              <a:avLst/>
            </a:prstGeom>
          </p:spPr>
        </p:pic>
        <p:pic>
          <p:nvPicPr>
            <p:cNvPr id="1026" name="Picture 2" descr="Free Icon | Video camera symbol"/>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706672" y="1980416"/>
              <a:ext cx="889423" cy="88942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2438400" y="260648"/>
            <a:ext cx="8229600" cy="1143000"/>
          </a:xfrm>
        </p:spPr>
        <p:txBody>
          <a:bodyPr/>
          <a:lstStyle/>
          <a:p>
            <a:pPr algn="l"/>
            <a:r>
              <a:rPr lang="en-GB" sz="4000" b="1" dirty="0">
                <a:solidFill>
                  <a:srgbClr val="002060"/>
                </a:solidFill>
              </a:rPr>
              <a:t>Housekeeping</a:t>
            </a:r>
          </a:p>
        </p:txBody>
      </p:sp>
      <p:pic>
        <p:nvPicPr>
          <p:cNvPr id="6" name="Picture 5">
            <a:extLst>
              <a:ext uri="{FF2B5EF4-FFF2-40B4-BE49-F238E27FC236}">
                <a16:creationId xmlns:a16="http://schemas.microsoft.com/office/drawing/2014/main" id="{BCC1B9C6-D76C-02E9-8533-6B376250DE7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99685179"/>
      </p:ext>
    </p:extLst>
  </p:cSld>
  <p:clrMapOvr>
    <a:masterClrMapping/>
  </p:clrMapOvr>
  <mc:AlternateContent xmlns:mc="http://schemas.openxmlformats.org/markup-compatibility/2006" xmlns:p14="http://schemas.microsoft.com/office/powerpoint/2010/main">
    <mc:Choice Requires="p14">
      <p:transition spd="slow" p14:dur="2000" advTm="15545"/>
    </mc:Choice>
    <mc:Fallback xmlns="">
      <p:transition spd="slow" advTm="15545"/>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D033D98-FE28-CFC1-E0B8-8FCDF3D9CA12}"/>
              </a:ext>
            </a:extLst>
          </p:cNvPr>
          <p:cNvSpPr txBox="1"/>
          <p:nvPr/>
        </p:nvSpPr>
        <p:spPr>
          <a:xfrm>
            <a:off x="9108141" y="6348739"/>
            <a:ext cx="1371600" cy="369332"/>
          </a:xfrm>
          <a:prstGeom prst="rect">
            <a:avLst/>
          </a:prstGeom>
          <a:noFill/>
        </p:spPr>
        <p:txBody>
          <a:bodyPr wrap="square" rtlCol="0">
            <a:spAutoFit/>
          </a:bodyPr>
          <a:lstStyle/>
          <a:p>
            <a:pPr algn="r" defTabSz="457200">
              <a:defRPr/>
            </a:pPr>
            <a:r>
              <a:rPr lang="en-US" dirty="0">
                <a:solidFill>
                  <a:prstClr val="white"/>
                </a:solidFill>
                <a:latin typeface="News Gothic MT"/>
              </a:rPr>
              <a:t>#LLTOEP</a:t>
            </a:r>
          </a:p>
        </p:txBody>
      </p:sp>
      <p:grpSp>
        <p:nvGrpSpPr>
          <p:cNvPr id="2" name="Group 1">
            <a:extLst>
              <a:ext uri="{FF2B5EF4-FFF2-40B4-BE49-F238E27FC236}">
                <a16:creationId xmlns:a16="http://schemas.microsoft.com/office/drawing/2014/main" id="{474D8EB0-E1CF-48C0-AD13-CF2A97AA7A6E}"/>
              </a:ext>
            </a:extLst>
          </p:cNvPr>
          <p:cNvGrpSpPr/>
          <p:nvPr/>
        </p:nvGrpSpPr>
        <p:grpSpPr>
          <a:xfrm>
            <a:off x="1524001" y="1169233"/>
            <a:ext cx="10333148" cy="5493633"/>
            <a:chOff x="1524001" y="1685021"/>
            <a:chExt cx="9007677" cy="4406148"/>
          </a:xfrm>
        </p:grpSpPr>
        <p:cxnSp>
          <p:nvCxnSpPr>
            <p:cNvPr id="11" name="Straight Connector 10">
              <a:extLst>
                <a:ext uri="{FF2B5EF4-FFF2-40B4-BE49-F238E27FC236}">
                  <a16:creationId xmlns:a16="http://schemas.microsoft.com/office/drawing/2014/main" id="{7578BBED-2998-76E1-1F26-96F13FDC322A}"/>
                </a:ext>
              </a:extLst>
            </p:cNvPr>
            <p:cNvCxnSpPr/>
            <p:nvPr/>
          </p:nvCxnSpPr>
          <p:spPr>
            <a:xfrm flipV="1">
              <a:off x="3102510" y="1685021"/>
              <a:ext cx="7223868" cy="13046"/>
            </a:xfrm>
            <a:prstGeom prst="line">
              <a:avLst/>
            </a:prstGeom>
            <a:ln>
              <a:solidFill>
                <a:schemeClr val="tx1"/>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5380450-D938-AFDD-D8A0-CE704E064999}"/>
                </a:ext>
              </a:extLst>
            </p:cNvPr>
            <p:cNvSpPr txBox="1"/>
            <p:nvPr/>
          </p:nvSpPr>
          <p:spPr>
            <a:xfrm>
              <a:off x="3163882" y="1799352"/>
              <a:ext cx="1964684" cy="2962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a:defRPr sz="2400"/>
              </a:lvl1pPr>
            </a:lstStyle>
            <a:p>
              <a:r>
                <a:rPr lang="en-US" sz="1800" dirty="0"/>
                <a:t>The actives</a:t>
              </a:r>
            </a:p>
          </p:txBody>
        </p:sp>
        <p:sp>
          <p:nvSpPr>
            <p:cNvPr id="13" name="TextBox 12">
              <a:extLst>
                <a:ext uri="{FF2B5EF4-FFF2-40B4-BE49-F238E27FC236}">
                  <a16:creationId xmlns:a16="http://schemas.microsoft.com/office/drawing/2014/main" id="{91B4C8DB-C157-ADB9-23DC-2E5AD0156A6C}"/>
                </a:ext>
              </a:extLst>
            </p:cNvPr>
            <p:cNvSpPr txBox="1"/>
            <p:nvPr/>
          </p:nvSpPr>
          <p:spPr>
            <a:xfrm>
              <a:off x="5319910" y="1804244"/>
              <a:ext cx="2283849" cy="2962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a:defRPr sz="2200"/>
              </a:lvl1pPr>
            </a:lstStyle>
            <a:p>
              <a:r>
                <a:rPr lang="en-US" sz="1800" dirty="0"/>
                <a:t>In transition (pre-frail)</a:t>
              </a:r>
            </a:p>
          </p:txBody>
        </p:sp>
        <p:sp>
          <p:nvSpPr>
            <p:cNvPr id="14" name="TextBox 13">
              <a:extLst>
                <a:ext uri="{FF2B5EF4-FFF2-40B4-BE49-F238E27FC236}">
                  <a16:creationId xmlns:a16="http://schemas.microsoft.com/office/drawing/2014/main" id="{B55D5AC3-70BC-7559-9A15-5E56B30107A9}"/>
                </a:ext>
              </a:extLst>
            </p:cNvPr>
            <p:cNvSpPr txBox="1"/>
            <p:nvPr/>
          </p:nvSpPr>
          <p:spPr>
            <a:xfrm>
              <a:off x="7760676" y="1804243"/>
              <a:ext cx="2771002" cy="271536"/>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en-US"/>
              </a:defPPr>
              <a:lvl1pPr>
                <a:defRPr sz="2200"/>
              </a:lvl1pPr>
            </a:lstStyle>
            <a:p>
              <a:r>
                <a:rPr lang="en-US" sz="1600" dirty="0"/>
                <a:t>Older people living with frailty</a:t>
              </a:r>
            </a:p>
          </p:txBody>
        </p:sp>
        <p:sp>
          <p:nvSpPr>
            <p:cNvPr id="15" name="TextBox 14">
              <a:extLst>
                <a:ext uri="{FF2B5EF4-FFF2-40B4-BE49-F238E27FC236}">
                  <a16:creationId xmlns:a16="http://schemas.microsoft.com/office/drawing/2014/main" id="{E05E84EC-8846-8D01-0A7D-C8EEACD6E215}"/>
                </a:ext>
              </a:extLst>
            </p:cNvPr>
            <p:cNvSpPr txBox="1"/>
            <p:nvPr/>
          </p:nvSpPr>
          <p:spPr>
            <a:xfrm>
              <a:off x="1551061" y="1776269"/>
              <a:ext cx="1148164" cy="2962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b="1" dirty="0"/>
                <a:t>People </a:t>
              </a:r>
            </a:p>
          </p:txBody>
        </p:sp>
        <p:sp>
          <p:nvSpPr>
            <p:cNvPr id="16" name="TextBox 15">
              <a:extLst>
                <a:ext uri="{FF2B5EF4-FFF2-40B4-BE49-F238E27FC236}">
                  <a16:creationId xmlns:a16="http://schemas.microsoft.com/office/drawing/2014/main" id="{113B469F-A9E5-39E4-41F8-A2A8047634E9}"/>
                </a:ext>
              </a:extLst>
            </p:cNvPr>
            <p:cNvSpPr txBox="1"/>
            <p:nvPr/>
          </p:nvSpPr>
          <p:spPr>
            <a:xfrm>
              <a:off x="1524001" y="2192317"/>
              <a:ext cx="1467576" cy="518387"/>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dirty="0"/>
                <a:t>Strength &amp; Balance (S&amp;B) </a:t>
              </a:r>
            </a:p>
          </p:txBody>
        </p:sp>
        <p:sp>
          <p:nvSpPr>
            <p:cNvPr id="17" name="TextBox 16">
              <a:extLst>
                <a:ext uri="{FF2B5EF4-FFF2-40B4-BE49-F238E27FC236}">
                  <a16:creationId xmlns:a16="http://schemas.microsoft.com/office/drawing/2014/main" id="{98E379AC-C4D5-7EA5-4A4B-045A6AEB6AC0}"/>
                </a:ext>
              </a:extLst>
            </p:cNvPr>
            <p:cNvSpPr txBox="1"/>
            <p:nvPr/>
          </p:nvSpPr>
          <p:spPr>
            <a:xfrm>
              <a:off x="3175506" y="2205345"/>
              <a:ext cx="1964684" cy="740553"/>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defPPr>
                <a:defRPr lang="en-US"/>
              </a:defPPr>
              <a:lvl1pPr>
                <a:defRPr sz="2200"/>
              </a:lvl1pPr>
            </a:lstStyle>
            <a:p>
              <a:r>
                <a:rPr lang="en-US" sz="1800" dirty="0"/>
                <a:t>Generic S &amp; B  programmes</a:t>
              </a:r>
            </a:p>
            <a:p>
              <a:endParaRPr lang="en-US" sz="1800" dirty="0"/>
            </a:p>
          </p:txBody>
        </p:sp>
        <p:sp>
          <p:nvSpPr>
            <p:cNvPr id="18" name="TextBox 17">
              <a:extLst>
                <a:ext uri="{FF2B5EF4-FFF2-40B4-BE49-F238E27FC236}">
                  <a16:creationId xmlns:a16="http://schemas.microsoft.com/office/drawing/2014/main" id="{7C9DC918-0783-E98E-D42D-C9E00F20D6C8}"/>
                </a:ext>
              </a:extLst>
            </p:cNvPr>
            <p:cNvSpPr txBox="1"/>
            <p:nvPr/>
          </p:nvSpPr>
          <p:spPr>
            <a:xfrm>
              <a:off x="5324119" y="2205344"/>
              <a:ext cx="2283848" cy="740553"/>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All components of fitness/Tai Chi/ condition specific</a:t>
              </a:r>
            </a:p>
          </p:txBody>
        </p:sp>
        <p:sp>
          <p:nvSpPr>
            <p:cNvPr id="19" name="TextBox 18">
              <a:extLst>
                <a:ext uri="{FF2B5EF4-FFF2-40B4-BE49-F238E27FC236}">
                  <a16:creationId xmlns:a16="http://schemas.microsoft.com/office/drawing/2014/main" id="{4CCAFAF9-15D9-DA77-2C31-03A2F930669E}"/>
                </a:ext>
              </a:extLst>
            </p:cNvPr>
            <p:cNvSpPr txBox="1"/>
            <p:nvPr/>
          </p:nvSpPr>
          <p:spPr>
            <a:xfrm>
              <a:off x="7762365" y="2198974"/>
              <a:ext cx="2769313" cy="51838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Evidence based Otago or FaME</a:t>
              </a:r>
            </a:p>
            <a:p>
              <a:endParaRPr lang="en-US" dirty="0"/>
            </a:p>
          </p:txBody>
        </p:sp>
        <p:sp>
          <p:nvSpPr>
            <p:cNvPr id="20" name="TextBox 19">
              <a:extLst>
                <a:ext uri="{FF2B5EF4-FFF2-40B4-BE49-F238E27FC236}">
                  <a16:creationId xmlns:a16="http://schemas.microsoft.com/office/drawing/2014/main" id="{4E3F4925-0837-EFBA-AE06-C4B0806F9547}"/>
                </a:ext>
              </a:extLst>
            </p:cNvPr>
            <p:cNvSpPr txBox="1"/>
            <p:nvPr/>
          </p:nvSpPr>
          <p:spPr>
            <a:xfrm>
              <a:off x="1635337" y="3988912"/>
              <a:ext cx="1247562" cy="296221"/>
            </a:xfrm>
            <a:prstGeom prst="rect">
              <a:avLst/>
            </a:prstGeom>
            <a:ln>
              <a:solidFill>
                <a:schemeClr val="tx2">
                  <a:lumMod val="75000"/>
                  <a:lumOff val="2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a:t>Workforce</a:t>
              </a:r>
            </a:p>
          </p:txBody>
        </p:sp>
        <p:sp>
          <p:nvSpPr>
            <p:cNvPr id="21" name="TextBox 20">
              <a:extLst>
                <a:ext uri="{FF2B5EF4-FFF2-40B4-BE49-F238E27FC236}">
                  <a16:creationId xmlns:a16="http://schemas.microsoft.com/office/drawing/2014/main" id="{3CDE65D8-C28E-3C30-C57F-54075C7DD42D}"/>
                </a:ext>
              </a:extLst>
            </p:cNvPr>
            <p:cNvSpPr txBox="1"/>
            <p:nvPr/>
          </p:nvSpPr>
          <p:spPr>
            <a:xfrm>
              <a:off x="3163882" y="3137852"/>
              <a:ext cx="1976308" cy="51838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Exercise in leisure or community settings</a:t>
              </a:r>
            </a:p>
          </p:txBody>
        </p:sp>
        <p:sp>
          <p:nvSpPr>
            <p:cNvPr id="22" name="TextBox 21">
              <a:extLst>
                <a:ext uri="{FF2B5EF4-FFF2-40B4-BE49-F238E27FC236}">
                  <a16:creationId xmlns:a16="http://schemas.microsoft.com/office/drawing/2014/main" id="{4DF506DA-687D-A001-1C83-8F5670623A70}"/>
                </a:ext>
              </a:extLst>
            </p:cNvPr>
            <p:cNvSpPr txBox="1"/>
            <p:nvPr/>
          </p:nvSpPr>
          <p:spPr>
            <a:xfrm>
              <a:off x="5335598" y="3137852"/>
              <a:ext cx="2268162" cy="51838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Exercise in leisure or community settings</a:t>
              </a:r>
            </a:p>
          </p:txBody>
        </p:sp>
        <p:sp>
          <p:nvSpPr>
            <p:cNvPr id="23" name="TextBox 22">
              <a:extLst>
                <a:ext uri="{FF2B5EF4-FFF2-40B4-BE49-F238E27FC236}">
                  <a16:creationId xmlns:a16="http://schemas.microsoft.com/office/drawing/2014/main" id="{8944000C-8BFB-C75F-31A2-6572F15B7779}"/>
                </a:ext>
              </a:extLst>
            </p:cNvPr>
            <p:cNvSpPr txBox="1"/>
            <p:nvPr/>
          </p:nvSpPr>
          <p:spPr>
            <a:xfrm>
              <a:off x="7782786" y="3107634"/>
              <a:ext cx="2748891" cy="51838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Home care, care settings, acute settings</a:t>
              </a:r>
            </a:p>
          </p:txBody>
        </p:sp>
        <p:sp>
          <p:nvSpPr>
            <p:cNvPr id="24" name="TextBox 23">
              <a:extLst>
                <a:ext uri="{FF2B5EF4-FFF2-40B4-BE49-F238E27FC236}">
                  <a16:creationId xmlns:a16="http://schemas.microsoft.com/office/drawing/2014/main" id="{275C2ED5-B95F-5E8B-7057-4D4B0916DD02}"/>
                </a:ext>
              </a:extLst>
            </p:cNvPr>
            <p:cNvSpPr txBox="1"/>
            <p:nvPr/>
          </p:nvSpPr>
          <p:spPr>
            <a:xfrm>
              <a:off x="1615410" y="3137853"/>
              <a:ext cx="1338932" cy="320907"/>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000" b="1" dirty="0"/>
                <a:t>Settings</a:t>
              </a:r>
            </a:p>
          </p:txBody>
        </p:sp>
        <p:sp>
          <p:nvSpPr>
            <p:cNvPr id="25" name="TextBox 24">
              <a:extLst>
                <a:ext uri="{FF2B5EF4-FFF2-40B4-BE49-F238E27FC236}">
                  <a16:creationId xmlns:a16="http://schemas.microsoft.com/office/drawing/2014/main" id="{88486B61-910A-4B97-9D26-C054EC64DCA4}"/>
                </a:ext>
              </a:extLst>
            </p:cNvPr>
            <p:cNvSpPr txBox="1"/>
            <p:nvPr/>
          </p:nvSpPr>
          <p:spPr>
            <a:xfrm>
              <a:off x="3175506" y="4024603"/>
              <a:ext cx="2434684" cy="518387"/>
            </a:xfrm>
            <a:prstGeom prst="rect">
              <a:avLst/>
            </a:prstGeom>
            <a:solidFill>
              <a:schemeClr val="accent1">
                <a:lumMod val="20000"/>
                <a:lumOff val="80000"/>
              </a:schemeClr>
            </a:solidFill>
          </p:spPr>
          <p:txBody>
            <a:bodyPr wrap="square" rtlCol="0">
              <a:spAutoFit/>
            </a:bodyPr>
            <a:lstStyle/>
            <a:p>
              <a:r>
                <a:rPr lang="en-US" dirty="0"/>
                <a:t>Personal Trainers, Strength coaches etc.</a:t>
              </a:r>
            </a:p>
          </p:txBody>
        </p:sp>
        <p:sp>
          <p:nvSpPr>
            <p:cNvPr id="26" name="TextBox 25">
              <a:extLst>
                <a:ext uri="{FF2B5EF4-FFF2-40B4-BE49-F238E27FC236}">
                  <a16:creationId xmlns:a16="http://schemas.microsoft.com/office/drawing/2014/main" id="{B888FFD5-ED9F-86B2-B850-0985A89CE27B}"/>
                </a:ext>
              </a:extLst>
            </p:cNvPr>
            <p:cNvSpPr txBox="1"/>
            <p:nvPr/>
          </p:nvSpPr>
          <p:spPr>
            <a:xfrm>
              <a:off x="5036650" y="4672977"/>
              <a:ext cx="2901029" cy="518387"/>
            </a:xfrm>
            <a:prstGeom prst="rect">
              <a:avLst/>
            </a:prstGeom>
            <a:solidFill>
              <a:schemeClr val="accent1">
                <a:lumMod val="40000"/>
                <a:lumOff val="60000"/>
              </a:schemeClr>
            </a:solidFill>
          </p:spPr>
          <p:txBody>
            <a:bodyPr wrap="square" rtlCol="0">
              <a:spAutoFit/>
            </a:bodyPr>
            <a:lstStyle/>
            <a:p>
              <a:pPr algn="ctr"/>
              <a:r>
                <a:rPr lang="en-US" dirty="0"/>
                <a:t>Tai Chi instructors, L3 Exercise referral instructors</a:t>
              </a:r>
            </a:p>
          </p:txBody>
        </p:sp>
        <p:sp>
          <p:nvSpPr>
            <p:cNvPr id="27" name="Rectangle 26">
              <a:extLst>
                <a:ext uri="{FF2B5EF4-FFF2-40B4-BE49-F238E27FC236}">
                  <a16:creationId xmlns:a16="http://schemas.microsoft.com/office/drawing/2014/main" id="{1B6F0A3E-9B2E-EA90-7C13-DE9B6A92EB88}"/>
                </a:ext>
              </a:extLst>
            </p:cNvPr>
            <p:cNvSpPr/>
            <p:nvPr/>
          </p:nvSpPr>
          <p:spPr>
            <a:xfrm>
              <a:off x="6739944" y="5350616"/>
              <a:ext cx="3791733" cy="740553"/>
            </a:xfrm>
            <a:prstGeom prst="rect">
              <a:avLst/>
            </a:prstGeom>
            <a:solidFill>
              <a:schemeClr val="accent1">
                <a:lumMod val="75000"/>
              </a:schemeClr>
            </a:solidFill>
          </p:spPr>
          <p:txBody>
            <a:bodyPr wrap="square">
              <a:spAutoFit/>
            </a:bodyPr>
            <a:lstStyle/>
            <a:p>
              <a:pPr algn="r">
                <a:spcBef>
                  <a:spcPts val="600"/>
                </a:spcBef>
              </a:pPr>
              <a:r>
                <a:rPr lang="en-US" dirty="0">
                  <a:solidFill>
                    <a:schemeClr val="bg1"/>
                  </a:solidFill>
                </a:rPr>
                <a:t>Otago Leaders, Postural Stability Instructors (FaME), Clinical Exercise Physiologists &amp; Physiotherapists </a:t>
              </a:r>
            </a:p>
          </p:txBody>
        </p:sp>
      </p:grpSp>
      <p:sp>
        <p:nvSpPr>
          <p:cNvPr id="28" name="Title 1">
            <a:extLst>
              <a:ext uri="{FF2B5EF4-FFF2-40B4-BE49-F238E27FC236}">
                <a16:creationId xmlns:a16="http://schemas.microsoft.com/office/drawing/2014/main" id="{41A05166-E734-DD7E-893E-2C35E2145FDE}"/>
              </a:ext>
            </a:extLst>
          </p:cNvPr>
          <p:cNvSpPr>
            <a:spLocks noGrp="1"/>
          </p:cNvSpPr>
          <p:nvPr>
            <p:ph type="title"/>
          </p:nvPr>
        </p:nvSpPr>
        <p:spPr>
          <a:xfrm>
            <a:off x="334851" y="21655"/>
            <a:ext cx="10144890" cy="1336956"/>
          </a:xfrm>
        </p:spPr>
        <p:txBody>
          <a:bodyPr/>
          <a:lstStyle/>
          <a:p>
            <a:r>
              <a:rPr lang="en-US" sz="3200" dirty="0"/>
              <a:t>Suitably</a:t>
            </a:r>
            <a:r>
              <a:rPr lang="en-US" dirty="0"/>
              <a:t> </a:t>
            </a:r>
            <a:r>
              <a:rPr lang="en-US" sz="3200" dirty="0"/>
              <a:t>trained professionals to support EB falls prevention </a:t>
            </a:r>
          </a:p>
        </p:txBody>
      </p:sp>
      <p:sp>
        <p:nvSpPr>
          <p:cNvPr id="3" name="TextBox 2">
            <a:extLst>
              <a:ext uri="{FF2B5EF4-FFF2-40B4-BE49-F238E27FC236}">
                <a16:creationId xmlns:a16="http://schemas.microsoft.com/office/drawing/2014/main" id="{6BD4E07D-A522-858B-9CFB-A29FE6DF5C95}"/>
              </a:ext>
            </a:extLst>
          </p:cNvPr>
          <p:cNvSpPr txBox="1"/>
          <p:nvPr/>
        </p:nvSpPr>
        <p:spPr>
          <a:xfrm>
            <a:off x="154968" y="5351010"/>
            <a:ext cx="5279181" cy="1323439"/>
          </a:xfrm>
          <a:prstGeom prst="rect">
            <a:avLst/>
          </a:prstGeom>
          <a:noFill/>
        </p:spPr>
        <p:txBody>
          <a:bodyPr wrap="square" rtlCol="0">
            <a:spAutoFit/>
          </a:bodyPr>
          <a:lstStyle/>
          <a:p>
            <a:r>
              <a:rPr lang="en-US" sz="2000" dirty="0"/>
              <a:t>PSIs can assess, prescribe, progress and tailor exercise (L4 instructors)</a:t>
            </a:r>
          </a:p>
          <a:p>
            <a:r>
              <a:rPr lang="en-US" sz="2000" dirty="0"/>
              <a:t>OEP Leaders can support a prescription from a physiotherapist or PSI</a:t>
            </a:r>
          </a:p>
        </p:txBody>
      </p:sp>
    </p:spTree>
    <p:extLst>
      <p:ext uri="{BB962C8B-B14F-4D97-AF65-F5344CB8AC3E}">
        <p14:creationId xmlns:p14="http://schemas.microsoft.com/office/powerpoint/2010/main" val="2731784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8E8E6-2F55-914B-8074-5D0C3DE9ADCA}"/>
              </a:ext>
            </a:extLst>
          </p:cNvPr>
          <p:cNvSpPr>
            <a:spLocks noGrp="1"/>
          </p:cNvSpPr>
          <p:nvPr>
            <p:ph type="title"/>
          </p:nvPr>
        </p:nvSpPr>
        <p:spPr>
          <a:xfrm>
            <a:off x="335360" y="356659"/>
            <a:ext cx="8350851" cy="426357"/>
          </a:xfrm>
        </p:spPr>
        <p:txBody>
          <a:bodyPr>
            <a:normAutofit fontScale="90000"/>
          </a:bodyPr>
          <a:lstStyle/>
          <a:p>
            <a:pPr algn="l"/>
            <a:r>
              <a:rPr lang="en-US" sz="3600" dirty="0"/>
              <a:t>FaME</a:t>
            </a:r>
            <a:r>
              <a:rPr lang="en-US" sz="3075" b="1" dirty="0">
                <a:solidFill>
                  <a:srgbClr val="7030A0"/>
                </a:solidFill>
              </a:rPr>
              <a:t> </a:t>
            </a:r>
            <a:r>
              <a:rPr lang="en-US" sz="3600" dirty="0"/>
              <a:t>– service evaluations</a:t>
            </a:r>
          </a:p>
        </p:txBody>
      </p:sp>
      <p:sp>
        <p:nvSpPr>
          <p:cNvPr id="3" name="Content Placeholder 2">
            <a:extLst>
              <a:ext uri="{FF2B5EF4-FFF2-40B4-BE49-F238E27FC236}">
                <a16:creationId xmlns:a16="http://schemas.microsoft.com/office/drawing/2014/main" id="{BC145AE3-9ACB-A64F-9E97-D9964A6F71E6}"/>
              </a:ext>
            </a:extLst>
          </p:cNvPr>
          <p:cNvSpPr>
            <a:spLocks noGrp="1"/>
          </p:cNvSpPr>
          <p:nvPr>
            <p:ph idx="1"/>
          </p:nvPr>
        </p:nvSpPr>
        <p:spPr>
          <a:xfrm>
            <a:off x="3611206" y="1316765"/>
            <a:ext cx="5075005" cy="2830232"/>
          </a:xfrm>
        </p:spPr>
        <p:txBody>
          <a:bodyPr>
            <a:normAutofit fontScale="77500" lnSpcReduction="20000"/>
          </a:bodyPr>
          <a:lstStyle/>
          <a:p>
            <a:pPr>
              <a:lnSpc>
                <a:spcPct val="110000"/>
              </a:lnSpc>
            </a:pPr>
            <a:r>
              <a:rPr lang="en-GB" sz="2400" b="1" dirty="0"/>
              <a:t>‘Staying Steady’ classes, based on the FaME programme, for 20 weeks</a:t>
            </a:r>
            <a:r>
              <a:rPr lang="en-GB" sz="2400" dirty="0"/>
              <a:t>. </a:t>
            </a:r>
          </a:p>
          <a:p>
            <a:pPr>
              <a:lnSpc>
                <a:spcPct val="110000"/>
              </a:lnSpc>
            </a:pPr>
            <a:r>
              <a:rPr lang="en-GB" sz="2400" dirty="0"/>
              <a:t>Improved strength, balance and confidence, reduced fear</a:t>
            </a:r>
          </a:p>
          <a:p>
            <a:pPr>
              <a:lnSpc>
                <a:spcPct val="110000"/>
              </a:lnSpc>
            </a:pPr>
            <a:r>
              <a:rPr lang="en-GB" sz="2400" dirty="0"/>
              <a:t>Supported by public health funds of £19,146 (approx. £120 per head) </a:t>
            </a:r>
          </a:p>
          <a:p>
            <a:pPr>
              <a:lnSpc>
                <a:spcPct val="110000"/>
              </a:lnSpc>
            </a:pPr>
            <a:r>
              <a:rPr lang="en-GB" sz="2400" dirty="0"/>
              <a:t>Estimated savings of at least £968,736 compared to the spend on public health without this investment  </a:t>
            </a:r>
          </a:p>
        </p:txBody>
      </p:sp>
      <p:pic>
        <p:nvPicPr>
          <p:cNvPr id="4" name="Picture 3">
            <a:extLst>
              <a:ext uri="{FF2B5EF4-FFF2-40B4-BE49-F238E27FC236}">
                <a16:creationId xmlns:a16="http://schemas.microsoft.com/office/drawing/2014/main" id="{F785E4A9-58DB-EE41-A653-C322E4F268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665" y="1300766"/>
            <a:ext cx="2797777" cy="3857201"/>
          </a:xfrm>
          <a:prstGeom prst="rect">
            <a:avLst/>
          </a:prstGeom>
        </p:spPr>
      </p:pic>
      <p:sp>
        <p:nvSpPr>
          <p:cNvPr id="5" name="Rectangle 4">
            <a:extLst>
              <a:ext uri="{FF2B5EF4-FFF2-40B4-BE49-F238E27FC236}">
                <a16:creationId xmlns:a16="http://schemas.microsoft.com/office/drawing/2014/main" id="{1348A479-B336-7848-9169-7FB15D859DCD}"/>
              </a:ext>
            </a:extLst>
          </p:cNvPr>
          <p:cNvSpPr/>
          <p:nvPr/>
        </p:nvSpPr>
        <p:spPr>
          <a:xfrm>
            <a:off x="3741289" y="4269511"/>
            <a:ext cx="4475136" cy="381771"/>
          </a:xfrm>
          <a:prstGeom prst="rect">
            <a:avLst/>
          </a:prstGeom>
        </p:spPr>
        <p:txBody>
          <a:bodyPr wrap="none">
            <a:spAutoFit/>
          </a:bodyPr>
          <a:lstStyle/>
          <a:p>
            <a:pPr>
              <a:lnSpc>
                <a:spcPct val="110000"/>
              </a:lnSpc>
            </a:pPr>
            <a:r>
              <a:rPr lang="en-US" dirty="0">
                <a:hlinkClick r:id="rId3"/>
              </a:rPr>
              <a:t>http://www.gatesheadopa.org.uk/news/sroi/</a:t>
            </a:r>
            <a:r>
              <a:rPr lang="en-US" dirty="0"/>
              <a:t> </a:t>
            </a:r>
          </a:p>
        </p:txBody>
      </p:sp>
      <p:pic>
        <p:nvPicPr>
          <p:cNvPr id="6" name="Picture 5">
            <a:extLst>
              <a:ext uri="{FF2B5EF4-FFF2-40B4-BE49-F238E27FC236}">
                <a16:creationId xmlns:a16="http://schemas.microsoft.com/office/drawing/2014/main" id="{28C01EE7-928E-7516-D564-BA79345A1B81}"/>
              </a:ext>
            </a:extLst>
          </p:cNvPr>
          <p:cNvPicPr>
            <a:picLocks noChangeAspect="1"/>
          </p:cNvPicPr>
          <p:nvPr/>
        </p:nvPicPr>
        <p:blipFill>
          <a:blip r:embed="rId4"/>
          <a:stretch>
            <a:fillRect/>
          </a:stretch>
        </p:blipFill>
        <p:spPr>
          <a:xfrm>
            <a:off x="9031663" y="1316765"/>
            <a:ext cx="2644672" cy="4106495"/>
          </a:xfrm>
          <a:prstGeom prst="rect">
            <a:avLst/>
          </a:prstGeom>
        </p:spPr>
      </p:pic>
      <p:sp>
        <p:nvSpPr>
          <p:cNvPr id="7" name="Content Placeholder 2">
            <a:extLst>
              <a:ext uri="{FF2B5EF4-FFF2-40B4-BE49-F238E27FC236}">
                <a16:creationId xmlns:a16="http://schemas.microsoft.com/office/drawing/2014/main" id="{BAB93EAE-9534-EC8E-73C2-850F7D1BB2C6}"/>
              </a:ext>
            </a:extLst>
          </p:cNvPr>
          <p:cNvSpPr txBox="1">
            <a:spLocks/>
          </p:cNvSpPr>
          <p:nvPr/>
        </p:nvSpPr>
        <p:spPr>
          <a:xfrm>
            <a:off x="7201201" y="5493513"/>
            <a:ext cx="4747645" cy="58147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Steady Steps Programme, Edinburgh (FaME/PSI)</a:t>
            </a:r>
          </a:p>
          <a:p>
            <a:pPr marL="0" indent="0">
              <a:buFont typeface="Arial" panose="020B0604020202020204" pitchFamily="34" charset="0"/>
              <a:buNone/>
            </a:pPr>
            <a:r>
              <a:rPr lang="en-US" sz="1800"/>
              <a:t>24 weeks</a:t>
            </a:r>
          </a:p>
          <a:p>
            <a:endParaRPr lang="en-US" sz="1800" dirty="0"/>
          </a:p>
        </p:txBody>
      </p:sp>
      <p:sp>
        <p:nvSpPr>
          <p:cNvPr id="8" name="Rectangle 7">
            <a:extLst>
              <a:ext uri="{FF2B5EF4-FFF2-40B4-BE49-F238E27FC236}">
                <a16:creationId xmlns:a16="http://schemas.microsoft.com/office/drawing/2014/main" id="{4B81C31C-7B41-C67B-1579-8CFAD1E28277}"/>
              </a:ext>
            </a:extLst>
          </p:cNvPr>
          <p:cNvSpPr/>
          <p:nvPr/>
        </p:nvSpPr>
        <p:spPr>
          <a:xfrm>
            <a:off x="6927660" y="6145236"/>
            <a:ext cx="4891661" cy="507831"/>
          </a:xfrm>
          <a:prstGeom prst="rect">
            <a:avLst/>
          </a:prstGeom>
        </p:spPr>
        <p:txBody>
          <a:bodyPr wrap="square">
            <a:spAutoFit/>
          </a:bodyPr>
          <a:lstStyle/>
          <a:p>
            <a:r>
              <a:rPr lang="en-US" sz="1350" dirty="0">
                <a:hlinkClick r:id="rId5"/>
              </a:rPr>
              <a:t>http://www.ukactive.com/stream.asp?stream=true&amp;eid=9333&amp;node=733&amp;checksum=7828DF5A0C894287854E4AA7F147C9DE</a:t>
            </a:r>
            <a:r>
              <a:rPr lang="en-US" sz="1350" dirty="0"/>
              <a:t> </a:t>
            </a:r>
          </a:p>
        </p:txBody>
      </p:sp>
      <p:sp>
        <p:nvSpPr>
          <p:cNvPr id="9" name="Rectangle 8">
            <a:extLst>
              <a:ext uri="{FF2B5EF4-FFF2-40B4-BE49-F238E27FC236}">
                <a16:creationId xmlns:a16="http://schemas.microsoft.com/office/drawing/2014/main" id="{0519DB05-FBDE-D3CE-865E-B313AF3256E6}"/>
              </a:ext>
            </a:extLst>
          </p:cNvPr>
          <p:cNvSpPr/>
          <p:nvPr/>
        </p:nvSpPr>
        <p:spPr>
          <a:xfrm>
            <a:off x="335360" y="6273411"/>
            <a:ext cx="3655103" cy="338554"/>
          </a:xfrm>
          <a:prstGeom prst="rect">
            <a:avLst/>
          </a:prstGeom>
        </p:spPr>
        <p:txBody>
          <a:bodyPr wrap="none">
            <a:spAutoFit/>
          </a:bodyPr>
          <a:lstStyle/>
          <a:p>
            <a:r>
              <a:rPr lang="en-US" sz="1600" i="1" dirty="0">
                <a:solidFill>
                  <a:schemeClr val="bg1">
                    <a:lumMod val="50000"/>
                  </a:schemeClr>
                </a:solidFill>
              </a:rPr>
              <a:t>Hedley et al. Physio Theory Practice 2010 </a:t>
            </a:r>
          </a:p>
        </p:txBody>
      </p:sp>
    </p:spTree>
    <p:extLst>
      <p:ext uri="{BB962C8B-B14F-4D97-AF65-F5344CB8AC3E}">
        <p14:creationId xmlns:p14="http://schemas.microsoft.com/office/powerpoint/2010/main" val="683539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90593-189E-5869-605B-A6E5D0536839}"/>
              </a:ext>
            </a:extLst>
          </p:cNvPr>
          <p:cNvSpPr>
            <a:spLocks noGrp="1"/>
          </p:cNvSpPr>
          <p:nvPr>
            <p:ph type="title"/>
          </p:nvPr>
        </p:nvSpPr>
        <p:spPr/>
        <p:txBody>
          <a:bodyPr>
            <a:normAutofit fontScale="90000"/>
          </a:bodyPr>
          <a:lstStyle/>
          <a:p>
            <a:r>
              <a:rPr lang="en-US" dirty="0"/>
              <a:t>What is the current state of play on referrals between physiotherapists and exercise instructors to support longer-term exercise participation?</a:t>
            </a:r>
          </a:p>
        </p:txBody>
      </p:sp>
      <p:pic>
        <p:nvPicPr>
          <p:cNvPr id="4" name="Picture 3">
            <a:extLst>
              <a:ext uri="{FF2B5EF4-FFF2-40B4-BE49-F238E27FC236}">
                <a16:creationId xmlns:a16="http://schemas.microsoft.com/office/drawing/2014/main" id="{52BA2123-D3EB-22F8-282F-87FF856924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82458" y="5796911"/>
            <a:ext cx="1263233" cy="1061089"/>
          </a:xfrm>
          <a:prstGeom prst="rect">
            <a:avLst/>
          </a:prstGeom>
        </p:spPr>
      </p:pic>
    </p:spTree>
    <p:extLst>
      <p:ext uri="{BB962C8B-B14F-4D97-AF65-F5344CB8AC3E}">
        <p14:creationId xmlns:p14="http://schemas.microsoft.com/office/powerpoint/2010/main" val="2199237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7391-3A01-9A66-7368-CB00DDBAF598}"/>
              </a:ext>
            </a:extLst>
          </p:cNvPr>
          <p:cNvSpPr>
            <a:spLocks noGrp="1"/>
          </p:cNvSpPr>
          <p:nvPr>
            <p:ph type="title"/>
          </p:nvPr>
        </p:nvSpPr>
        <p:spPr/>
        <p:txBody>
          <a:bodyPr>
            <a:normAutofit fontScale="90000"/>
          </a:bodyPr>
          <a:lstStyle/>
          <a:p>
            <a:r>
              <a:rPr lang="en-US" dirty="0"/>
              <a:t>Physiotherapists – what is your current practice to support longer term exercise post-discharge?</a:t>
            </a:r>
            <a:endParaRPr lang="en-GB" dirty="0"/>
          </a:p>
        </p:txBody>
      </p:sp>
      <p:sp>
        <p:nvSpPr>
          <p:cNvPr id="3" name="Content Placeholder 2">
            <a:extLst>
              <a:ext uri="{FF2B5EF4-FFF2-40B4-BE49-F238E27FC236}">
                <a16:creationId xmlns:a16="http://schemas.microsoft.com/office/drawing/2014/main" id="{9771F745-08CB-21B6-D9FC-FD8BB832777E}"/>
              </a:ext>
            </a:extLst>
          </p:cNvPr>
          <p:cNvSpPr>
            <a:spLocks noGrp="1"/>
          </p:cNvSpPr>
          <p:nvPr>
            <p:ph idx="1"/>
          </p:nvPr>
        </p:nvSpPr>
        <p:spPr>
          <a:xfrm>
            <a:off x="129683" y="1870471"/>
            <a:ext cx="4944593" cy="4351338"/>
          </a:xfrm>
        </p:spPr>
        <p:txBody>
          <a:bodyPr/>
          <a:lstStyle/>
          <a:p>
            <a:r>
              <a:rPr lang="en-US" dirty="0"/>
              <a:t>Log on to: </a:t>
            </a:r>
            <a:r>
              <a:rPr lang="en-US" dirty="0">
                <a:hlinkClick r:id="rId2"/>
              </a:rPr>
              <a:t>www.menti.com</a:t>
            </a:r>
            <a:endParaRPr lang="en-US" dirty="0"/>
          </a:p>
          <a:p>
            <a:r>
              <a:rPr lang="en-GB" dirty="0"/>
              <a:t>Use code: 37 35 006</a:t>
            </a:r>
          </a:p>
        </p:txBody>
      </p:sp>
      <p:pic>
        <p:nvPicPr>
          <p:cNvPr id="4" name="Picture 3">
            <a:extLst>
              <a:ext uri="{FF2B5EF4-FFF2-40B4-BE49-F238E27FC236}">
                <a16:creationId xmlns:a16="http://schemas.microsoft.com/office/drawing/2014/main" id="{AFAF2F61-1175-5FFF-0154-DC8C3ABC8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6" name="TextBox 5">
            <a:extLst>
              <a:ext uri="{FF2B5EF4-FFF2-40B4-BE49-F238E27FC236}">
                <a16:creationId xmlns:a16="http://schemas.microsoft.com/office/drawing/2014/main" id="{100FE3BC-94EB-EC52-605D-98E9B0A24C49}"/>
              </a:ext>
            </a:extLst>
          </p:cNvPr>
          <p:cNvSpPr txBox="1"/>
          <p:nvPr/>
        </p:nvSpPr>
        <p:spPr>
          <a:xfrm>
            <a:off x="0" y="3071530"/>
            <a:ext cx="11848061" cy="3693319"/>
          </a:xfrm>
          <a:prstGeom prst="rect">
            <a:avLst/>
          </a:prstGeom>
          <a:noFill/>
        </p:spPr>
        <p:txBody>
          <a:bodyPr wrap="square">
            <a:spAutoFit/>
          </a:bodyPr>
          <a:lstStyle/>
          <a:p>
            <a:pPr marL="846138" lvl="1" indent="-388938"/>
            <a:r>
              <a:rPr lang="en-US" sz="2600" dirty="0"/>
              <a:t>A) I </a:t>
            </a:r>
            <a:r>
              <a:rPr lang="en-US" sz="2600" b="1" dirty="0"/>
              <a:t>refer</a:t>
            </a:r>
            <a:r>
              <a:rPr lang="en-US" sz="2600" dirty="0"/>
              <a:t> people to evidence based falls prevention exercise programmes in the community ? (agreed pathway with agreed referral form)</a:t>
            </a:r>
          </a:p>
          <a:p>
            <a:pPr marL="846138" lvl="1" indent="-388938"/>
            <a:r>
              <a:rPr lang="en-US" sz="2600" dirty="0"/>
              <a:t>B) I </a:t>
            </a:r>
            <a:r>
              <a:rPr lang="en-US" sz="2600" b="1" dirty="0"/>
              <a:t>recommend</a:t>
            </a:r>
            <a:r>
              <a:rPr lang="en-US" sz="2600" dirty="0"/>
              <a:t> people  to evidence based falls prevention exercise programmes in the community ? (verbal recommendation or a list – no referral information transferred)</a:t>
            </a:r>
          </a:p>
          <a:p>
            <a:pPr marL="846138" lvl="1" indent="-388938"/>
            <a:r>
              <a:rPr lang="en-US" sz="2600" dirty="0"/>
              <a:t>C) I </a:t>
            </a:r>
            <a:r>
              <a:rPr lang="en-US" sz="2600" b="1" dirty="0"/>
              <a:t>provide</a:t>
            </a:r>
            <a:r>
              <a:rPr lang="en-US" sz="2600" dirty="0"/>
              <a:t> a list of a number of exercise and physical activity opportunities nearby? </a:t>
            </a:r>
          </a:p>
          <a:p>
            <a:pPr marL="846138" lvl="1" indent="-388938"/>
            <a:r>
              <a:rPr lang="en-US" sz="2600" dirty="0"/>
              <a:t>D) I </a:t>
            </a:r>
            <a:r>
              <a:rPr lang="en-US" sz="2600" b="1" dirty="0"/>
              <a:t>provide</a:t>
            </a:r>
            <a:r>
              <a:rPr lang="en-US" sz="2600" dirty="0"/>
              <a:t> a selection of exercises they can keep doing at home</a:t>
            </a:r>
          </a:p>
          <a:p>
            <a:pPr marL="846138" lvl="1" indent="-388938"/>
            <a:r>
              <a:rPr lang="en-US" sz="2600" dirty="0"/>
              <a:t>E) </a:t>
            </a:r>
            <a:r>
              <a:rPr lang="en-US" sz="2600" b="1" dirty="0"/>
              <a:t>None</a:t>
            </a:r>
            <a:r>
              <a:rPr lang="en-US" sz="2600" dirty="0"/>
              <a:t> of the above</a:t>
            </a:r>
          </a:p>
        </p:txBody>
      </p:sp>
    </p:spTree>
    <p:extLst>
      <p:ext uri="{BB962C8B-B14F-4D97-AF65-F5344CB8AC3E}">
        <p14:creationId xmlns:p14="http://schemas.microsoft.com/office/powerpoint/2010/main" val="1997541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3F99AAB3-06AA-AD90-BE97-F8E546C39C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54" y="425589"/>
            <a:ext cx="10516231" cy="6091952"/>
          </a:xfrm>
        </p:spPr>
      </p:pic>
    </p:spTree>
    <p:extLst>
      <p:ext uri="{BB962C8B-B14F-4D97-AF65-F5344CB8AC3E}">
        <p14:creationId xmlns:p14="http://schemas.microsoft.com/office/powerpoint/2010/main" val="2504273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1B82-F1FE-D198-9049-55D571F71EEA}"/>
              </a:ext>
            </a:extLst>
          </p:cNvPr>
          <p:cNvSpPr>
            <a:spLocks noGrp="1"/>
          </p:cNvSpPr>
          <p:nvPr>
            <p:ph type="title"/>
          </p:nvPr>
        </p:nvSpPr>
        <p:spPr/>
        <p:txBody>
          <a:bodyPr/>
          <a:lstStyle/>
          <a:p>
            <a:r>
              <a:rPr lang="en-US" dirty="0"/>
              <a:t>Exercise Professionals (OEP Leaders/PSIs) – do you get referrals into your sessions?</a:t>
            </a:r>
            <a:endParaRPr lang="en-GB" dirty="0"/>
          </a:p>
        </p:txBody>
      </p:sp>
      <p:sp>
        <p:nvSpPr>
          <p:cNvPr id="3" name="Content Placeholder 2">
            <a:extLst>
              <a:ext uri="{FF2B5EF4-FFF2-40B4-BE49-F238E27FC236}">
                <a16:creationId xmlns:a16="http://schemas.microsoft.com/office/drawing/2014/main" id="{99054212-90FE-B7D7-C9C9-FB0D55C1CEE9}"/>
              </a:ext>
            </a:extLst>
          </p:cNvPr>
          <p:cNvSpPr>
            <a:spLocks noGrp="1"/>
          </p:cNvSpPr>
          <p:nvPr>
            <p:ph idx="1"/>
          </p:nvPr>
        </p:nvSpPr>
        <p:spPr>
          <a:xfrm>
            <a:off x="129683" y="1870471"/>
            <a:ext cx="4569317" cy="4351338"/>
          </a:xfrm>
        </p:spPr>
        <p:txBody>
          <a:bodyPr/>
          <a:lstStyle/>
          <a:p>
            <a:r>
              <a:rPr lang="en-US" dirty="0"/>
              <a:t>Log on to: </a:t>
            </a:r>
            <a:r>
              <a:rPr lang="en-US" dirty="0">
                <a:hlinkClick r:id="rId2"/>
              </a:rPr>
              <a:t>www.menti.com</a:t>
            </a:r>
            <a:endParaRPr lang="en-US" dirty="0"/>
          </a:p>
          <a:p>
            <a:r>
              <a:rPr lang="en-US" dirty="0"/>
              <a:t>Use code: 2584 9584</a:t>
            </a:r>
          </a:p>
          <a:p>
            <a:endParaRPr lang="en-GB" dirty="0"/>
          </a:p>
        </p:txBody>
      </p:sp>
      <p:pic>
        <p:nvPicPr>
          <p:cNvPr id="4" name="Picture 3">
            <a:extLst>
              <a:ext uri="{FF2B5EF4-FFF2-40B4-BE49-F238E27FC236}">
                <a16:creationId xmlns:a16="http://schemas.microsoft.com/office/drawing/2014/main" id="{C7A60A80-A0F2-A879-480F-88FB91D75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6" name="TextBox 5">
            <a:extLst>
              <a:ext uri="{FF2B5EF4-FFF2-40B4-BE49-F238E27FC236}">
                <a16:creationId xmlns:a16="http://schemas.microsoft.com/office/drawing/2014/main" id="{170B6B41-6C66-DF39-7968-1FBC9316A31A}"/>
              </a:ext>
            </a:extLst>
          </p:cNvPr>
          <p:cNvSpPr txBox="1"/>
          <p:nvPr/>
        </p:nvSpPr>
        <p:spPr>
          <a:xfrm>
            <a:off x="-250423" y="3219755"/>
            <a:ext cx="11849100" cy="2677656"/>
          </a:xfrm>
          <a:prstGeom prst="rect">
            <a:avLst/>
          </a:prstGeom>
          <a:noFill/>
        </p:spPr>
        <p:txBody>
          <a:bodyPr wrap="square">
            <a:spAutoFit/>
          </a:bodyPr>
          <a:lstStyle/>
          <a:p>
            <a:pPr marL="977900" lvl="1" indent="-520700"/>
            <a:r>
              <a:rPr lang="en-US" sz="2800" dirty="0"/>
              <a:t>A) I can get </a:t>
            </a:r>
            <a:r>
              <a:rPr lang="en-US" sz="2800" b="1" dirty="0"/>
              <a:t>referrals from therapy services</a:t>
            </a:r>
            <a:r>
              <a:rPr lang="en-US" sz="2800" dirty="0"/>
              <a:t>? (agreed pathway with agreed referral form)</a:t>
            </a:r>
          </a:p>
          <a:p>
            <a:pPr marL="977900" lvl="1" indent="-520700"/>
            <a:r>
              <a:rPr lang="en-US" sz="2800" dirty="0"/>
              <a:t>B) I can get a </a:t>
            </a:r>
            <a:r>
              <a:rPr lang="en-US" sz="2800" b="1" dirty="0"/>
              <a:t>recommendation from therapy services</a:t>
            </a:r>
            <a:r>
              <a:rPr lang="en-US" sz="2800" dirty="0"/>
              <a:t>? (verbal recommendation or a list – no referral information transferred)</a:t>
            </a:r>
          </a:p>
          <a:p>
            <a:pPr marL="977900" lvl="1" indent="-520700"/>
            <a:r>
              <a:rPr lang="en-US" sz="2800" dirty="0"/>
              <a:t>C) I can get </a:t>
            </a:r>
            <a:r>
              <a:rPr lang="en-US" sz="2800" b="1" dirty="0"/>
              <a:t>referrals from local GPs </a:t>
            </a:r>
            <a:r>
              <a:rPr lang="en-US" sz="2800" dirty="0"/>
              <a:t>(but not from therapy)</a:t>
            </a:r>
          </a:p>
          <a:p>
            <a:pPr marL="977900" lvl="1" indent="-520700"/>
            <a:r>
              <a:rPr lang="en-US" sz="2800" dirty="0"/>
              <a:t>D) I </a:t>
            </a:r>
            <a:r>
              <a:rPr lang="en-US" sz="2800" b="1" dirty="0"/>
              <a:t>don’t get any referrals</a:t>
            </a:r>
            <a:r>
              <a:rPr lang="en-US" sz="2800" dirty="0"/>
              <a:t>, people self-identify/refer themselves</a:t>
            </a:r>
          </a:p>
        </p:txBody>
      </p:sp>
    </p:spTree>
    <p:extLst>
      <p:ext uri="{BB962C8B-B14F-4D97-AF65-F5344CB8AC3E}">
        <p14:creationId xmlns:p14="http://schemas.microsoft.com/office/powerpoint/2010/main" val="3843790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B0CBAF-3D89-E65C-C406-B9027C1AE3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0092" y="293914"/>
            <a:ext cx="11303822" cy="6208690"/>
          </a:xfrm>
        </p:spPr>
      </p:pic>
    </p:spTree>
    <p:extLst>
      <p:ext uri="{BB962C8B-B14F-4D97-AF65-F5344CB8AC3E}">
        <p14:creationId xmlns:p14="http://schemas.microsoft.com/office/powerpoint/2010/main" val="1545113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41B82-F1FE-D198-9049-55D571F71EEA}"/>
              </a:ext>
            </a:extLst>
          </p:cNvPr>
          <p:cNvSpPr>
            <a:spLocks noGrp="1"/>
          </p:cNvSpPr>
          <p:nvPr>
            <p:ph type="title"/>
          </p:nvPr>
        </p:nvSpPr>
        <p:spPr/>
        <p:txBody>
          <a:bodyPr/>
          <a:lstStyle/>
          <a:p>
            <a:r>
              <a:rPr lang="en-US" dirty="0"/>
              <a:t>Exercise Professionals (OEP Leaders/PSIs) – what are your current referral options?</a:t>
            </a:r>
            <a:endParaRPr lang="en-GB" dirty="0"/>
          </a:p>
        </p:txBody>
      </p:sp>
      <p:sp>
        <p:nvSpPr>
          <p:cNvPr id="3" name="Content Placeholder 2">
            <a:extLst>
              <a:ext uri="{FF2B5EF4-FFF2-40B4-BE49-F238E27FC236}">
                <a16:creationId xmlns:a16="http://schemas.microsoft.com/office/drawing/2014/main" id="{99054212-90FE-B7D7-C9C9-FB0D55C1CEE9}"/>
              </a:ext>
            </a:extLst>
          </p:cNvPr>
          <p:cNvSpPr>
            <a:spLocks noGrp="1"/>
          </p:cNvSpPr>
          <p:nvPr>
            <p:ph idx="1"/>
          </p:nvPr>
        </p:nvSpPr>
        <p:spPr>
          <a:xfrm>
            <a:off x="129683" y="1870471"/>
            <a:ext cx="4569317" cy="4351338"/>
          </a:xfrm>
        </p:spPr>
        <p:txBody>
          <a:bodyPr/>
          <a:lstStyle/>
          <a:p>
            <a:r>
              <a:rPr lang="en-US" dirty="0"/>
              <a:t>Log on to: </a:t>
            </a:r>
            <a:r>
              <a:rPr lang="en-US" dirty="0">
                <a:hlinkClick r:id="rId2"/>
              </a:rPr>
              <a:t>www.menti.com</a:t>
            </a:r>
            <a:endParaRPr lang="en-US" dirty="0"/>
          </a:p>
          <a:p>
            <a:r>
              <a:rPr lang="en-US" dirty="0"/>
              <a:t>Use code: 5435 1920</a:t>
            </a:r>
            <a:endParaRPr lang="en-US" dirty="0">
              <a:highlight>
                <a:srgbClr val="FFFF00"/>
              </a:highlight>
            </a:endParaRPr>
          </a:p>
          <a:p>
            <a:endParaRPr lang="en-GB" dirty="0"/>
          </a:p>
        </p:txBody>
      </p:sp>
      <p:pic>
        <p:nvPicPr>
          <p:cNvPr id="4" name="Picture 3">
            <a:extLst>
              <a:ext uri="{FF2B5EF4-FFF2-40B4-BE49-F238E27FC236}">
                <a16:creationId xmlns:a16="http://schemas.microsoft.com/office/drawing/2014/main" id="{C7A60A80-A0F2-A879-480F-88FB91D75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6" name="TextBox 5">
            <a:extLst>
              <a:ext uri="{FF2B5EF4-FFF2-40B4-BE49-F238E27FC236}">
                <a16:creationId xmlns:a16="http://schemas.microsoft.com/office/drawing/2014/main" id="{170B6B41-6C66-DF39-7968-1FBC9316A31A}"/>
              </a:ext>
            </a:extLst>
          </p:cNvPr>
          <p:cNvSpPr txBox="1"/>
          <p:nvPr/>
        </p:nvSpPr>
        <p:spPr>
          <a:xfrm>
            <a:off x="-189158" y="3607543"/>
            <a:ext cx="11849100" cy="2246769"/>
          </a:xfrm>
          <a:prstGeom prst="rect">
            <a:avLst/>
          </a:prstGeom>
          <a:noFill/>
        </p:spPr>
        <p:txBody>
          <a:bodyPr wrap="square">
            <a:spAutoFit/>
          </a:bodyPr>
          <a:lstStyle/>
          <a:p>
            <a:pPr marL="977900" lvl="1" indent="-520700">
              <a:buAutoNum type="alphaUcParenR"/>
            </a:pPr>
            <a:r>
              <a:rPr lang="en-US" sz="2800" dirty="0"/>
              <a:t>I have the ability to refer (formally or informally) people </a:t>
            </a:r>
            <a:r>
              <a:rPr lang="en-US" sz="2800" b="1" dirty="0"/>
              <a:t>back into therapy services</a:t>
            </a:r>
            <a:r>
              <a:rPr lang="en-US" sz="2800" dirty="0"/>
              <a:t> if I think they need a MFA or they are not ‘improving’ with exercise</a:t>
            </a:r>
          </a:p>
          <a:p>
            <a:pPr marL="977900" lvl="1" indent="-520700">
              <a:buAutoNum type="alphaUcParenR"/>
            </a:pPr>
            <a:r>
              <a:rPr lang="en-US" sz="2800" dirty="0"/>
              <a:t>I recommend a </a:t>
            </a:r>
            <a:r>
              <a:rPr lang="en-US" sz="2800" b="1" dirty="0"/>
              <a:t>client gets their GP to refer them (or they self refer) </a:t>
            </a:r>
            <a:r>
              <a:rPr lang="en-US" sz="2800" dirty="0"/>
              <a:t>back into the local falls service or to physiotherapy if I identify it is needed</a:t>
            </a:r>
            <a:endParaRPr lang="en-US" sz="3200" dirty="0"/>
          </a:p>
        </p:txBody>
      </p:sp>
    </p:spTree>
    <p:extLst>
      <p:ext uri="{BB962C8B-B14F-4D97-AF65-F5344CB8AC3E}">
        <p14:creationId xmlns:p14="http://schemas.microsoft.com/office/powerpoint/2010/main" val="3656335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with medium confidence">
            <a:extLst>
              <a:ext uri="{FF2B5EF4-FFF2-40B4-BE49-F238E27FC236}">
                <a16:creationId xmlns:a16="http://schemas.microsoft.com/office/drawing/2014/main" id="{FE98DC7E-0C93-8E25-4D7F-CB5B4C0B98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027" y="498475"/>
            <a:ext cx="10070859" cy="6134688"/>
          </a:xfrm>
        </p:spPr>
      </p:pic>
    </p:spTree>
    <p:extLst>
      <p:ext uri="{BB962C8B-B14F-4D97-AF65-F5344CB8AC3E}">
        <p14:creationId xmlns:p14="http://schemas.microsoft.com/office/powerpoint/2010/main" val="32112564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DCF44-B46C-B167-514D-105B48EA0DB8}"/>
              </a:ext>
            </a:extLst>
          </p:cNvPr>
          <p:cNvSpPr>
            <a:spLocks noGrp="1"/>
          </p:cNvSpPr>
          <p:nvPr>
            <p:ph type="title"/>
          </p:nvPr>
        </p:nvSpPr>
        <p:spPr/>
        <p:txBody>
          <a:bodyPr/>
          <a:lstStyle/>
          <a:p>
            <a:r>
              <a:rPr lang="en-US" dirty="0"/>
              <a:t>What’s the state of play?</a:t>
            </a:r>
          </a:p>
        </p:txBody>
      </p:sp>
      <p:sp>
        <p:nvSpPr>
          <p:cNvPr id="3" name="Content Placeholder 2">
            <a:extLst>
              <a:ext uri="{FF2B5EF4-FFF2-40B4-BE49-F238E27FC236}">
                <a16:creationId xmlns:a16="http://schemas.microsoft.com/office/drawing/2014/main" id="{C0E5E02B-A5A4-790D-0B4B-7500ED9E9877}"/>
              </a:ext>
            </a:extLst>
          </p:cNvPr>
          <p:cNvSpPr>
            <a:spLocks noGrp="1"/>
          </p:cNvSpPr>
          <p:nvPr>
            <p:ph idx="1"/>
          </p:nvPr>
        </p:nvSpPr>
        <p:spPr/>
        <p:txBody>
          <a:bodyPr>
            <a:normAutofit lnSpcReduction="10000"/>
          </a:bodyPr>
          <a:lstStyle/>
          <a:p>
            <a:r>
              <a:rPr lang="en-US" dirty="0"/>
              <a:t>Currently few people referred or formally recommended to EB falls prevention exercise delivered by trained instructors in the community</a:t>
            </a:r>
          </a:p>
          <a:p>
            <a:pPr lvl="1"/>
            <a:r>
              <a:rPr lang="en-US" dirty="0"/>
              <a:t>Patients in falls services not being supported to meet dose</a:t>
            </a:r>
          </a:p>
          <a:p>
            <a:pPr lvl="1"/>
            <a:r>
              <a:rPr lang="en-US" dirty="0"/>
              <a:t>Revolving door? </a:t>
            </a:r>
          </a:p>
          <a:p>
            <a:r>
              <a:rPr lang="en-US" dirty="0"/>
              <a:t>Currently few people attending EB falls prevention exercise in the community come from therapy settings</a:t>
            </a:r>
          </a:p>
          <a:p>
            <a:pPr lvl="1"/>
            <a:r>
              <a:rPr lang="en-US" dirty="0"/>
              <a:t>Mostly reaching the low-mid risk older adult, may be reducing the need for them to attend falls services</a:t>
            </a:r>
          </a:p>
          <a:p>
            <a:pPr lvl="1"/>
            <a:r>
              <a:rPr lang="en-US" dirty="0"/>
              <a:t>No easy access to MFRA in a falls service if needed</a:t>
            </a:r>
          </a:p>
          <a:p>
            <a:r>
              <a:rPr lang="en-US" dirty="0"/>
              <a:t>We are working in silos and not providing a seamless exercise service to support at risk older adults</a:t>
            </a:r>
          </a:p>
        </p:txBody>
      </p:sp>
      <p:pic>
        <p:nvPicPr>
          <p:cNvPr id="4" name="Picture 3">
            <a:extLst>
              <a:ext uri="{FF2B5EF4-FFF2-40B4-BE49-F238E27FC236}">
                <a16:creationId xmlns:a16="http://schemas.microsoft.com/office/drawing/2014/main" id="{0EE7D1BC-8CF2-9733-6AEF-9B3565FED3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3800885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9D1B-5731-8F66-0EAF-ACE787A43CC0}"/>
              </a:ext>
            </a:extLst>
          </p:cNvPr>
          <p:cNvSpPr>
            <a:spLocks noGrp="1"/>
          </p:cNvSpPr>
          <p:nvPr>
            <p:ph type="title"/>
          </p:nvPr>
        </p:nvSpPr>
        <p:spPr>
          <a:xfrm>
            <a:off x="129683" y="410368"/>
            <a:ext cx="10495208" cy="1325563"/>
          </a:xfrm>
        </p:spPr>
        <p:txBody>
          <a:bodyPr/>
          <a:lstStyle/>
          <a:p>
            <a:r>
              <a:rPr lang="en-GB" b="1" dirty="0">
                <a:solidFill>
                  <a:srgbClr val="002060"/>
                </a:solidFill>
              </a:rPr>
              <a:t>Aims</a:t>
            </a:r>
          </a:p>
        </p:txBody>
      </p:sp>
      <p:sp>
        <p:nvSpPr>
          <p:cNvPr id="3" name="Content Placeholder 2">
            <a:extLst>
              <a:ext uri="{FF2B5EF4-FFF2-40B4-BE49-F238E27FC236}">
                <a16:creationId xmlns:a16="http://schemas.microsoft.com/office/drawing/2014/main" id="{7BB25396-EFCB-2AC3-2DC2-DA44CA0B91B4}"/>
              </a:ext>
            </a:extLst>
          </p:cNvPr>
          <p:cNvSpPr>
            <a:spLocks noGrp="1"/>
          </p:cNvSpPr>
          <p:nvPr>
            <p:ph idx="1"/>
          </p:nvPr>
        </p:nvSpPr>
        <p:spPr>
          <a:xfrm>
            <a:off x="129683" y="1568151"/>
            <a:ext cx="9093805" cy="4653658"/>
          </a:xfrm>
        </p:spPr>
        <p:txBody>
          <a:bodyPr>
            <a:normAutofit fontScale="85000" lnSpcReduction="20000"/>
          </a:bodyPr>
          <a:lstStyle/>
          <a:p>
            <a:pPr marL="622300" indent="-622300">
              <a:spcBef>
                <a:spcPts val="400"/>
              </a:spcBef>
              <a:spcAft>
                <a:spcPts val="400"/>
              </a:spcAft>
              <a:buSzPct val="180000"/>
            </a:pPr>
            <a:r>
              <a:rPr lang="en-GB" sz="2800" dirty="0">
                <a:solidFill>
                  <a:srgbClr val="00567F"/>
                </a:solidFill>
                <a:latin typeface="+mj-lt"/>
              </a:rPr>
              <a:t>Update on falls prevention exercise evidence base</a:t>
            </a:r>
          </a:p>
          <a:p>
            <a:pPr marL="622300" indent="-622300">
              <a:spcBef>
                <a:spcPts val="400"/>
              </a:spcBef>
              <a:spcAft>
                <a:spcPts val="400"/>
              </a:spcAft>
              <a:buSzPct val="180000"/>
            </a:pPr>
            <a:r>
              <a:rPr lang="en-GB" sz="2800" dirty="0">
                <a:solidFill>
                  <a:srgbClr val="00567F"/>
                </a:solidFill>
                <a:latin typeface="+mj-lt"/>
              </a:rPr>
              <a:t>Indications for different evidence-based falls or generic strength and balance training programmes</a:t>
            </a:r>
          </a:p>
          <a:p>
            <a:pPr marL="622300" indent="-622300">
              <a:spcBef>
                <a:spcPts val="400"/>
              </a:spcBef>
              <a:spcAft>
                <a:spcPts val="400"/>
              </a:spcAft>
              <a:buSzPct val="180000"/>
            </a:pPr>
            <a:r>
              <a:rPr lang="en-GB" sz="2800" dirty="0">
                <a:solidFill>
                  <a:srgbClr val="00567F"/>
                </a:solidFill>
                <a:latin typeface="+mj-lt"/>
              </a:rPr>
              <a:t>Describe differences between Otago and FaME (OEP Leaders and Postural Stability Instructors)</a:t>
            </a:r>
            <a:endParaRPr lang="en-GB" dirty="0">
              <a:solidFill>
                <a:srgbClr val="00567F"/>
              </a:solidFill>
              <a:latin typeface="+mj-lt"/>
            </a:endParaRPr>
          </a:p>
          <a:p>
            <a:pPr marL="622300" indent="-622300">
              <a:spcBef>
                <a:spcPts val="400"/>
              </a:spcBef>
              <a:spcAft>
                <a:spcPts val="400"/>
              </a:spcAft>
              <a:buSzPct val="180000"/>
            </a:pPr>
            <a:r>
              <a:rPr lang="en-GB" dirty="0">
                <a:solidFill>
                  <a:srgbClr val="00567F"/>
                </a:solidFill>
                <a:latin typeface="+mj-lt"/>
              </a:rPr>
              <a:t>Rationale for high quality information sharing which follows the individual throughout their falls exercise pathway</a:t>
            </a:r>
          </a:p>
          <a:p>
            <a:pPr marL="622300" indent="-622300">
              <a:spcBef>
                <a:spcPts val="400"/>
              </a:spcBef>
              <a:spcAft>
                <a:spcPts val="400"/>
              </a:spcAft>
              <a:buSzPct val="180000"/>
            </a:pPr>
            <a:r>
              <a:rPr lang="en-GB" dirty="0">
                <a:solidFill>
                  <a:srgbClr val="00567F"/>
                </a:solidFill>
                <a:latin typeface="+mj-lt"/>
              </a:rPr>
              <a:t>Overcoming barriers to o</a:t>
            </a:r>
            <a:r>
              <a:rPr lang="en-GB" sz="2800" dirty="0">
                <a:solidFill>
                  <a:srgbClr val="00567F"/>
                </a:solidFill>
                <a:latin typeface="+mj-lt"/>
              </a:rPr>
              <a:t>ptimising outcomes for those who have fallen/are at risk of falling</a:t>
            </a:r>
          </a:p>
          <a:p>
            <a:pPr marL="622300" indent="-622300">
              <a:spcBef>
                <a:spcPts val="400"/>
              </a:spcBef>
              <a:spcAft>
                <a:spcPts val="400"/>
              </a:spcAft>
              <a:buSzPct val="180000"/>
            </a:pPr>
            <a:r>
              <a:rPr lang="en-GB" sz="2800" dirty="0">
                <a:solidFill>
                  <a:srgbClr val="00567F"/>
                </a:solidFill>
                <a:latin typeface="+mj-lt"/>
              </a:rPr>
              <a:t>Resources to support achieving dose and seamless falls prevention exercise care pathways</a:t>
            </a:r>
          </a:p>
          <a:p>
            <a:pPr marL="622300" indent="-622300">
              <a:spcBef>
                <a:spcPts val="400"/>
              </a:spcBef>
              <a:spcAft>
                <a:spcPts val="400"/>
              </a:spcAft>
              <a:buSzPct val="180000"/>
            </a:pPr>
            <a:r>
              <a:rPr lang="en-GB" sz="2800" dirty="0">
                <a:solidFill>
                  <a:srgbClr val="00567F"/>
                </a:solidFill>
                <a:latin typeface="+mj-lt"/>
              </a:rPr>
              <a:t>Call to Action</a:t>
            </a:r>
          </a:p>
          <a:p>
            <a:pPr marL="622300" indent="-622300">
              <a:spcBef>
                <a:spcPts val="400"/>
              </a:spcBef>
              <a:spcAft>
                <a:spcPts val="400"/>
              </a:spcAft>
              <a:buSzPct val="180000"/>
            </a:pPr>
            <a:r>
              <a:rPr lang="en-GB" dirty="0">
                <a:solidFill>
                  <a:srgbClr val="00567F"/>
                </a:solidFill>
                <a:latin typeface="+mj-lt"/>
              </a:rPr>
              <a:t>Q&amp;A</a:t>
            </a:r>
            <a:endParaRPr lang="en-GB" sz="2800" dirty="0">
              <a:solidFill>
                <a:srgbClr val="00567F"/>
              </a:solidFill>
              <a:latin typeface="+mj-lt"/>
            </a:endParaRPr>
          </a:p>
          <a:p>
            <a:endParaRPr lang="en-GB" dirty="0">
              <a:latin typeface="+mj-lt"/>
            </a:endParaRPr>
          </a:p>
        </p:txBody>
      </p:sp>
      <p:pic>
        <p:nvPicPr>
          <p:cNvPr id="4" name="Picture 3">
            <a:extLst>
              <a:ext uri="{FF2B5EF4-FFF2-40B4-BE49-F238E27FC236}">
                <a16:creationId xmlns:a16="http://schemas.microsoft.com/office/drawing/2014/main" id="{540CC7E1-809A-304F-3713-EFFD40EDF3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5" name="Content Placeholder 4">
            <a:extLst>
              <a:ext uri="{FF2B5EF4-FFF2-40B4-BE49-F238E27FC236}">
                <a16:creationId xmlns:a16="http://schemas.microsoft.com/office/drawing/2014/main" id="{57B16CC2-E1A8-CBED-DBC2-B09E42151105}"/>
              </a:ext>
            </a:extLst>
          </p:cNvPr>
          <p:cNvPicPr>
            <a:picLocks noChangeAspect="1"/>
          </p:cNvPicPr>
          <p:nvPr/>
        </p:nvPicPr>
        <p:blipFill>
          <a:blip r:embed="rId3" cstate="screen">
            <a:extLst>
              <a:ext uri="{28A0092B-C50C-407E-A947-70E740481C1C}">
                <a14:useLocalDpi xmlns:a14="http://schemas.microsoft.com/office/drawing/2010/main"/>
              </a:ext>
            </a:extLst>
          </a:blip>
          <a:srcRect l="-17767" r="-17767"/>
          <a:stretch>
            <a:fillRect/>
          </a:stretch>
        </p:blipFill>
        <p:spPr>
          <a:xfrm>
            <a:off x="9040969" y="1732563"/>
            <a:ext cx="3436086" cy="3944294"/>
          </a:xfrm>
          <a:prstGeom prst="rect">
            <a:avLst/>
          </a:prstGeom>
        </p:spPr>
      </p:pic>
    </p:spTree>
    <p:extLst>
      <p:ext uri="{BB962C8B-B14F-4D97-AF65-F5344CB8AC3E}">
        <p14:creationId xmlns:p14="http://schemas.microsoft.com/office/powerpoint/2010/main" val="2061290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50F-3B0F-BF20-D5E3-8CADDBEFCC8C}"/>
              </a:ext>
            </a:extLst>
          </p:cNvPr>
          <p:cNvSpPr>
            <a:spLocks noGrp="1"/>
          </p:cNvSpPr>
          <p:nvPr>
            <p:ph type="title"/>
          </p:nvPr>
        </p:nvSpPr>
        <p:spPr/>
        <p:txBody>
          <a:bodyPr>
            <a:normAutofit fontScale="90000"/>
          </a:bodyPr>
          <a:lstStyle/>
          <a:p>
            <a:r>
              <a:rPr lang="en-US" dirty="0"/>
              <a:t>Rationale for high quality information sharing which follows the individual throughout their falls exercise pathway</a:t>
            </a:r>
          </a:p>
        </p:txBody>
      </p:sp>
      <p:pic>
        <p:nvPicPr>
          <p:cNvPr id="4" name="Picture 3">
            <a:extLst>
              <a:ext uri="{FF2B5EF4-FFF2-40B4-BE49-F238E27FC236}">
                <a16:creationId xmlns:a16="http://schemas.microsoft.com/office/drawing/2014/main" id="{74C87E71-1988-6020-CBC4-AAF82979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6106545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5579C-ECF8-831A-9929-676100ADE9DA}"/>
              </a:ext>
            </a:extLst>
          </p:cNvPr>
          <p:cNvSpPr>
            <a:spLocks noGrp="1"/>
          </p:cNvSpPr>
          <p:nvPr>
            <p:ph type="title"/>
          </p:nvPr>
        </p:nvSpPr>
        <p:spPr>
          <a:xfrm>
            <a:off x="299434" y="380391"/>
            <a:ext cx="9587517" cy="909855"/>
          </a:xfrm>
        </p:spPr>
        <p:txBody>
          <a:bodyPr>
            <a:normAutofit fontScale="90000"/>
          </a:bodyPr>
          <a:lstStyle/>
          <a:p>
            <a:r>
              <a:rPr lang="en-US" dirty="0"/>
              <a:t>Partnership</a:t>
            </a:r>
            <a:r>
              <a:rPr lang="en-US" sz="3600" dirty="0">
                <a:solidFill>
                  <a:srgbClr val="0070C0"/>
                </a:solidFill>
                <a:latin typeface="Calibri Light" panose="020F0302020204030204" pitchFamily="34" charset="0"/>
                <a:cs typeface="Calibri Light" panose="020F0302020204030204" pitchFamily="34" charset="0"/>
              </a:rPr>
              <a:t> </a:t>
            </a:r>
            <a:r>
              <a:rPr lang="en-US" dirty="0"/>
              <a:t>working for best </a:t>
            </a:r>
            <a:r>
              <a:rPr lang="en-US" i="1" dirty="0"/>
              <a:t>possible </a:t>
            </a:r>
            <a:r>
              <a:rPr lang="en-US" dirty="0"/>
              <a:t>outcomes</a:t>
            </a:r>
          </a:p>
        </p:txBody>
      </p:sp>
      <p:sp>
        <p:nvSpPr>
          <p:cNvPr id="3" name="Content Placeholder 2">
            <a:extLst>
              <a:ext uri="{FF2B5EF4-FFF2-40B4-BE49-F238E27FC236}">
                <a16:creationId xmlns:a16="http://schemas.microsoft.com/office/drawing/2014/main" id="{C5A95786-3F1D-2DA4-9431-383294DF820B}"/>
              </a:ext>
            </a:extLst>
          </p:cNvPr>
          <p:cNvSpPr>
            <a:spLocks noGrp="1"/>
          </p:cNvSpPr>
          <p:nvPr>
            <p:ph idx="1"/>
          </p:nvPr>
        </p:nvSpPr>
        <p:spPr>
          <a:xfrm>
            <a:off x="143926" y="1560835"/>
            <a:ext cx="5056724" cy="4874255"/>
          </a:xfrm>
        </p:spPr>
        <p:txBody>
          <a:bodyPr>
            <a:normAutofit/>
          </a:bodyPr>
          <a:lstStyle/>
          <a:p>
            <a:pPr>
              <a:spcBef>
                <a:spcPts val="800"/>
              </a:spcBef>
            </a:pPr>
            <a:r>
              <a:rPr lang="en-US" dirty="0">
                <a:latin typeface="+mj-lt"/>
              </a:rPr>
              <a:t>Referral Forms are designed to support decisions for:</a:t>
            </a:r>
          </a:p>
          <a:p>
            <a:pPr marL="0" indent="0">
              <a:spcBef>
                <a:spcPts val="800"/>
              </a:spcBef>
              <a:buNone/>
            </a:pPr>
            <a:endParaRPr lang="en-US" dirty="0">
              <a:latin typeface="+mj-lt"/>
            </a:endParaRPr>
          </a:p>
          <a:p>
            <a:pPr lvl="1">
              <a:spcBef>
                <a:spcPts val="200"/>
              </a:spcBef>
            </a:pPr>
            <a:r>
              <a:rPr lang="en-US" dirty="0">
                <a:latin typeface="+mj-lt"/>
              </a:rPr>
              <a:t>suitability into OEP, FaME</a:t>
            </a:r>
          </a:p>
          <a:p>
            <a:pPr lvl="1">
              <a:spcBef>
                <a:spcPts val="200"/>
              </a:spcBef>
            </a:pPr>
            <a:r>
              <a:rPr lang="en-US" dirty="0">
                <a:latin typeface="+mj-lt"/>
              </a:rPr>
              <a:t>environments/venues, required supervision/class numbers</a:t>
            </a:r>
          </a:p>
          <a:p>
            <a:pPr lvl="1">
              <a:spcBef>
                <a:spcPts val="200"/>
              </a:spcBef>
            </a:pPr>
            <a:r>
              <a:rPr lang="en-US" dirty="0">
                <a:latin typeface="+mj-lt"/>
              </a:rPr>
              <a:t>baseline exercise selection </a:t>
            </a:r>
          </a:p>
          <a:p>
            <a:pPr lvl="1">
              <a:spcBef>
                <a:spcPts val="200"/>
              </a:spcBef>
            </a:pPr>
            <a:r>
              <a:rPr lang="en-US" dirty="0">
                <a:latin typeface="+mj-lt"/>
              </a:rPr>
              <a:t>challenge recommendations</a:t>
            </a:r>
          </a:p>
          <a:p>
            <a:pPr lvl="1">
              <a:spcBef>
                <a:spcPts val="200"/>
              </a:spcBef>
            </a:pPr>
            <a:r>
              <a:rPr lang="en-US" dirty="0">
                <a:latin typeface="+mj-lt"/>
              </a:rPr>
              <a:t>progression</a:t>
            </a:r>
          </a:p>
          <a:p>
            <a:pPr lvl="1">
              <a:spcBef>
                <a:spcPts val="200"/>
              </a:spcBef>
            </a:pPr>
            <a:r>
              <a:rPr lang="en-US" dirty="0">
                <a:latin typeface="+mj-lt"/>
              </a:rPr>
              <a:t>tailoring</a:t>
            </a:r>
          </a:p>
          <a:p>
            <a:pPr lvl="1">
              <a:spcBef>
                <a:spcPts val="200"/>
              </a:spcBef>
            </a:pPr>
            <a:r>
              <a:rPr lang="en-US" dirty="0">
                <a:latin typeface="+mj-lt"/>
              </a:rPr>
              <a:t>scope of practice and insurance</a:t>
            </a:r>
          </a:p>
        </p:txBody>
      </p:sp>
      <p:pic>
        <p:nvPicPr>
          <p:cNvPr id="5" name="Picture 4">
            <a:extLst>
              <a:ext uri="{FF2B5EF4-FFF2-40B4-BE49-F238E27FC236}">
                <a16:creationId xmlns:a16="http://schemas.microsoft.com/office/drawing/2014/main" id="{B700058F-E369-81E1-57FE-12FA187278C0}"/>
              </a:ext>
            </a:extLst>
          </p:cNvPr>
          <p:cNvPicPr>
            <a:picLocks noChangeAspect="1"/>
          </p:cNvPicPr>
          <p:nvPr/>
        </p:nvPicPr>
        <p:blipFill>
          <a:blip r:embed="rId2"/>
          <a:stretch>
            <a:fillRect/>
          </a:stretch>
        </p:blipFill>
        <p:spPr>
          <a:xfrm>
            <a:off x="5340071" y="1680412"/>
            <a:ext cx="6708003" cy="2340000"/>
          </a:xfrm>
          <a:prstGeom prst="rect">
            <a:avLst/>
          </a:prstGeom>
        </p:spPr>
      </p:pic>
      <p:pic>
        <p:nvPicPr>
          <p:cNvPr id="8" name="Picture 7">
            <a:extLst>
              <a:ext uri="{FF2B5EF4-FFF2-40B4-BE49-F238E27FC236}">
                <a16:creationId xmlns:a16="http://schemas.microsoft.com/office/drawing/2014/main" id="{DCC88766-B8EF-37BF-335A-398D71F31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3091" y="5781389"/>
            <a:ext cx="3289979" cy="862946"/>
          </a:xfrm>
          <a:prstGeom prst="rect">
            <a:avLst/>
          </a:prstGeom>
        </p:spPr>
      </p:pic>
      <p:sp>
        <p:nvSpPr>
          <p:cNvPr id="4" name="TextBox 3">
            <a:extLst>
              <a:ext uri="{FF2B5EF4-FFF2-40B4-BE49-F238E27FC236}">
                <a16:creationId xmlns:a16="http://schemas.microsoft.com/office/drawing/2014/main" id="{E6345AAC-0F1E-08B7-C1A8-20AF63C74A26}"/>
              </a:ext>
            </a:extLst>
          </p:cNvPr>
          <p:cNvSpPr txBox="1"/>
          <p:nvPr/>
        </p:nvSpPr>
        <p:spPr>
          <a:xfrm>
            <a:off x="5426405" y="4238744"/>
            <a:ext cx="6100996" cy="369332"/>
          </a:xfrm>
          <a:prstGeom prst="rect">
            <a:avLst/>
          </a:prstGeom>
          <a:noFill/>
        </p:spPr>
        <p:txBody>
          <a:bodyPr wrap="square">
            <a:spAutoFit/>
          </a:bodyPr>
          <a:lstStyle/>
          <a:p>
            <a:r>
              <a:rPr lang="en-US" i="1" dirty="0">
                <a:solidFill>
                  <a:schemeClr val="bg1">
                    <a:lumMod val="50000"/>
                  </a:schemeClr>
                </a:solidFill>
              </a:rPr>
              <a:t>https://agile.csp.org.uk/content/referrals</a:t>
            </a:r>
          </a:p>
        </p:txBody>
      </p:sp>
      <p:sp>
        <p:nvSpPr>
          <p:cNvPr id="6" name="TextBox 5">
            <a:extLst>
              <a:ext uri="{FF2B5EF4-FFF2-40B4-BE49-F238E27FC236}">
                <a16:creationId xmlns:a16="http://schemas.microsoft.com/office/drawing/2014/main" id="{AB0355DD-05F4-288E-0D84-3CA52086D8C5}"/>
              </a:ext>
            </a:extLst>
          </p:cNvPr>
          <p:cNvSpPr txBox="1"/>
          <p:nvPr/>
        </p:nvSpPr>
        <p:spPr>
          <a:xfrm>
            <a:off x="5426405" y="4854422"/>
            <a:ext cx="4967607" cy="646331"/>
          </a:xfrm>
          <a:prstGeom prst="rect">
            <a:avLst/>
          </a:prstGeom>
          <a:noFill/>
        </p:spPr>
        <p:txBody>
          <a:bodyPr wrap="square">
            <a:spAutoFit/>
          </a:bodyPr>
          <a:lstStyle/>
          <a:p>
            <a:r>
              <a:rPr lang="en-US" i="1" dirty="0">
                <a:solidFill>
                  <a:schemeClr val="bg1">
                    <a:lumMod val="50000"/>
                  </a:schemeClr>
                </a:solidFill>
              </a:rPr>
              <a:t>https://laterlifetraining.co.uk/agile-endorsed-falls-exercise-referral-form/</a:t>
            </a:r>
          </a:p>
        </p:txBody>
      </p:sp>
    </p:spTree>
    <p:extLst>
      <p:ext uri="{BB962C8B-B14F-4D97-AF65-F5344CB8AC3E}">
        <p14:creationId xmlns:p14="http://schemas.microsoft.com/office/powerpoint/2010/main" val="3534361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3F42A-AAC1-D341-F77F-9DEF27C6D0C6}"/>
              </a:ext>
            </a:extLst>
          </p:cNvPr>
          <p:cNvPicPr>
            <a:picLocks noChangeAspect="1"/>
          </p:cNvPicPr>
          <p:nvPr/>
        </p:nvPicPr>
        <p:blipFill>
          <a:blip r:embed="rId3"/>
          <a:stretch>
            <a:fillRect/>
          </a:stretch>
        </p:blipFill>
        <p:spPr>
          <a:xfrm>
            <a:off x="310061" y="1867325"/>
            <a:ext cx="5800130" cy="2521796"/>
          </a:xfrm>
          <a:prstGeom prst="rect">
            <a:avLst/>
          </a:prstGeom>
        </p:spPr>
      </p:pic>
      <p:sp>
        <p:nvSpPr>
          <p:cNvPr id="5" name="TextBox 4">
            <a:extLst>
              <a:ext uri="{FF2B5EF4-FFF2-40B4-BE49-F238E27FC236}">
                <a16:creationId xmlns:a16="http://schemas.microsoft.com/office/drawing/2014/main" id="{1A463FFF-19B1-C6DA-02D9-601AA46BCB22}"/>
              </a:ext>
            </a:extLst>
          </p:cNvPr>
          <p:cNvSpPr txBox="1"/>
          <p:nvPr/>
        </p:nvSpPr>
        <p:spPr>
          <a:xfrm>
            <a:off x="520447" y="4923215"/>
            <a:ext cx="11337256" cy="1200329"/>
          </a:xfrm>
          <a:prstGeom prst="rect">
            <a:avLst/>
          </a:prstGeom>
          <a:solidFill>
            <a:schemeClr val="accent2"/>
          </a:solidFill>
        </p:spPr>
        <p:txBody>
          <a:bodyPr wrap="square" rtlCol="0">
            <a:spAutoFit/>
          </a:bodyPr>
          <a:lstStyle/>
          <a:p>
            <a:r>
              <a:rPr lang="en-US" sz="2400" dirty="0">
                <a:solidFill>
                  <a:schemeClr val="bg1"/>
                </a:solidFill>
              </a:rPr>
              <a:t>A standardised ‘Referral Form’ for transfer of assessment and treatment information from the physiotherapist to the exercise professionals trained in Otago or FaME</a:t>
            </a:r>
          </a:p>
          <a:p>
            <a:r>
              <a:rPr lang="en-US" sz="2400" dirty="0">
                <a:solidFill>
                  <a:schemeClr val="bg1"/>
                </a:solidFill>
              </a:rPr>
              <a:t>- To continue to build on their exercise journey for better gains  </a:t>
            </a:r>
          </a:p>
        </p:txBody>
      </p:sp>
      <p:pic>
        <p:nvPicPr>
          <p:cNvPr id="6" name="Picture 5">
            <a:extLst>
              <a:ext uri="{FF2B5EF4-FFF2-40B4-BE49-F238E27FC236}">
                <a16:creationId xmlns:a16="http://schemas.microsoft.com/office/drawing/2014/main" id="{3C64A2C8-9ECF-E9DD-9AD1-03765E9A7DDA}"/>
              </a:ext>
            </a:extLst>
          </p:cNvPr>
          <p:cNvPicPr>
            <a:picLocks noChangeAspect="1"/>
          </p:cNvPicPr>
          <p:nvPr/>
        </p:nvPicPr>
        <p:blipFill>
          <a:blip r:embed="rId4"/>
          <a:stretch>
            <a:fillRect/>
          </a:stretch>
        </p:blipFill>
        <p:spPr>
          <a:xfrm>
            <a:off x="6176010" y="1867324"/>
            <a:ext cx="5912576" cy="2116848"/>
          </a:xfrm>
          <a:prstGeom prst="rect">
            <a:avLst/>
          </a:prstGeom>
        </p:spPr>
      </p:pic>
      <p:sp>
        <p:nvSpPr>
          <p:cNvPr id="8" name="TextBox 7">
            <a:extLst>
              <a:ext uri="{FF2B5EF4-FFF2-40B4-BE49-F238E27FC236}">
                <a16:creationId xmlns:a16="http://schemas.microsoft.com/office/drawing/2014/main" id="{DE65DE00-39E4-14C1-2DD2-A0DC59AD94CD}"/>
              </a:ext>
            </a:extLst>
          </p:cNvPr>
          <p:cNvSpPr txBox="1"/>
          <p:nvPr/>
        </p:nvSpPr>
        <p:spPr>
          <a:xfrm>
            <a:off x="8398328" y="4160808"/>
            <a:ext cx="4142014"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pic>
        <p:nvPicPr>
          <p:cNvPr id="9" name="Picture 2" descr="AGILE endorsed Falls Exercise Referral Form – Later Life Training">
            <a:extLst>
              <a:ext uri="{FF2B5EF4-FFF2-40B4-BE49-F238E27FC236}">
                <a16:creationId xmlns:a16="http://schemas.microsoft.com/office/drawing/2014/main" id="{250AE7DB-3731-C7A0-2A42-1AA8A930F2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941" y="23163"/>
            <a:ext cx="4314068" cy="152193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69878CC6-652B-BF2C-F57B-A25FDB3225E3}"/>
              </a:ext>
            </a:extLst>
          </p:cNvPr>
          <p:cNvSpPr txBox="1">
            <a:spLocks/>
          </p:cNvSpPr>
          <p:nvPr/>
        </p:nvSpPr>
        <p:spPr>
          <a:xfrm>
            <a:off x="446314" y="334580"/>
            <a:ext cx="79520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panose="020F0502020204030204" pitchFamily="34" charset="0"/>
                <a:cs typeface="Calibri" panose="020F0502020204030204" pitchFamily="34" charset="0"/>
              </a:rPr>
              <a:t>Appropriately trained professionals </a:t>
            </a:r>
          </a:p>
        </p:txBody>
      </p:sp>
      <p:sp>
        <p:nvSpPr>
          <p:cNvPr id="2" name="TextBox 1">
            <a:extLst>
              <a:ext uri="{FF2B5EF4-FFF2-40B4-BE49-F238E27FC236}">
                <a16:creationId xmlns:a16="http://schemas.microsoft.com/office/drawing/2014/main" id="{8CC85B2D-773C-C144-186A-FA269733C198}"/>
              </a:ext>
            </a:extLst>
          </p:cNvPr>
          <p:cNvSpPr txBox="1"/>
          <p:nvPr/>
        </p:nvSpPr>
        <p:spPr>
          <a:xfrm>
            <a:off x="6407304" y="1455181"/>
            <a:ext cx="5656871" cy="338554"/>
          </a:xfrm>
          <a:prstGeom prst="rect">
            <a:avLst/>
          </a:prstGeom>
          <a:noFill/>
        </p:spPr>
        <p:txBody>
          <a:bodyPr wrap="square">
            <a:spAutoFit/>
          </a:bodyPr>
          <a:lstStyle/>
          <a:p>
            <a:pPr algn="r"/>
            <a:r>
              <a:rPr lang="en-US" sz="1600" i="1" dirty="0">
                <a:solidFill>
                  <a:schemeClr val="bg1">
                    <a:lumMod val="50000"/>
                  </a:schemeClr>
                </a:solidFill>
              </a:rPr>
              <a:t>https://</a:t>
            </a:r>
            <a:r>
              <a:rPr lang="en-US" sz="1600" i="1" dirty="0" err="1">
                <a:solidFill>
                  <a:schemeClr val="bg1">
                    <a:lumMod val="50000"/>
                  </a:schemeClr>
                </a:solidFill>
              </a:rPr>
              <a:t>agile.csp.org.uk</a:t>
            </a:r>
            <a:r>
              <a:rPr lang="en-US" sz="1600" i="1" dirty="0">
                <a:solidFill>
                  <a:schemeClr val="bg1">
                    <a:lumMod val="50000"/>
                  </a:schemeClr>
                </a:solidFill>
              </a:rPr>
              <a:t>/content/referrals</a:t>
            </a:r>
          </a:p>
        </p:txBody>
      </p:sp>
    </p:spTree>
    <p:extLst>
      <p:ext uri="{BB962C8B-B14F-4D97-AF65-F5344CB8AC3E}">
        <p14:creationId xmlns:p14="http://schemas.microsoft.com/office/powerpoint/2010/main" val="716186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138A8-EBC2-1523-D1DF-D830BF6643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6" name="Picture 5" descr="Logo, company name&#10;&#10;Description automatically generated">
            <a:extLst>
              <a:ext uri="{FF2B5EF4-FFF2-40B4-BE49-F238E27FC236}">
                <a16:creationId xmlns:a16="http://schemas.microsoft.com/office/drawing/2014/main" id="{CB19F70C-E0B6-59B6-AF5B-232B617C14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3215" y="1660143"/>
            <a:ext cx="6394138" cy="5117231"/>
          </a:xfrm>
          <a:prstGeom prst="rect">
            <a:avLst/>
          </a:prstGeom>
        </p:spPr>
      </p:pic>
      <p:sp>
        <p:nvSpPr>
          <p:cNvPr id="9" name="TextBox 8">
            <a:extLst>
              <a:ext uri="{FF2B5EF4-FFF2-40B4-BE49-F238E27FC236}">
                <a16:creationId xmlns:a16="http://schemas.microsoft.com/office/drawing/2014/main" id="{70C858A9-AF22-1199-0BB0-124171372243}"/>
              </a:ext>
            </a:extLst>
          </p:cNvPr>
          <p:cNvSpPr txBox="1"/>
          <p:nvPr/>
        </p:nvSpPr>
        <p:spPr>
          <a:xfrm>
            <a:off x="446313" y="1794294"/>
            <a:ext cx="4187679" cy="3046988"/>
          </a:xfrm>
          <a:prstGeom prst="rect">
            <a:avLst/>
          </a:prstGeom>
          <a:noFill/>
        </p:spPr>
        <p:txBody>
          <a:bodyPr wrap="square" rtlCol="0">
            <a:spAutoFit/>
          </a:bodyPr>
          <a:lstStyle/>
          <a:p>
            <a:pPr marL="285750" indent="-285750">
              <a:buFontTx/>
              <a:buChar char="-"/>
            </a:pPr>
            <a:r>
              <a:rPr lang="en-US" sz="2400" dirty="0"/>
              <a:t>Best starts</a:t>
            </a:r>
          </a:p>
          <a:p>
            <a:pPr marL="285750" indent="-285750">
              <a:buFontTx/>
              <a:buChar char="-"/>
            </a:pPr>
            <a:r>
              <a:rPr lang="en-US" sz="2400" dirty="0"/>
              <a:t>Targeted exercise prescription</a:t>
            </a:r>
          </a:p>
          <a:p>
            <a:pPr marL="285750" indent="-285750">
              <a:buFontTx/>
              <a:buChar char="-"/>
            </a:pPr>
            <a:r>
              <a:rPr lang="en-US" sz="2400" dirty="0"/>
              <a:t>Optimal outcomes</a:t>
            </a:r>
          </a:p>
          <a:p>
            <a:pPr marL="285750" indent="-285750">
              <a:buFontTx/>
              <a:buChar char="-"/>
            </a:pPr>
            <a:r>
              <a:rPr lang="en-US" sz="2400" dirty="0"/>
              <a:t>Returning at your doors less likely </a:t>
            </a:r>
          </a:p>
          <a:p>
            <a:pPr marL="285750" indent="-285750">
              <a:buFontTx/>
              <a:buChar char="-"/>
            </a:pPr>
            <a:r>
              <a:rPr lang="en-US" sz="2400" dirty="0"/>
              <a:t>Nurturing ‘best starts’ is part of supporting behaviour change over time</a:t>
            </a:r>
          </a:p>
        </p:txBody>
      </p:sp>
      <p:sp>
        <p:nvSpPr>
          <p:cNvPr id="10" name="Title 1">
            <a:extLst>
              <a:ext uri="{FF2B5EF4-FFF2-40B4-BE49-F238E27FC236}">
                <a16:creationId xmlns:a16="http://schemas.microsoft.com/office/drawing/2014/main" id="{22A5E295-377A-BD0D-95DE-E860CEB2C38E}"/>
              </a:ext>
            </a:extLst>
          </p:cNvPr>
          <p:cNvSpPr txBox="1">
            <a:spLocks/>
          </p:cNvSpPr>
          <p:nvPr/>
        </p:nvSpPr>
        <p:spPr>
          <a:xfrm>
            <a:off x="446314" y="334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the referral form helps</a:t>
            </a:r>
          </a:p>
        </p:txBody>
      </p:sp>
      <p:pic>
        <p:nvPicPr>
          <p:cNvPr id="11" name="Picture 10">
            <a:extLst>
              <a:ext uri="{FF2B5EF4-FFF2-40B4-BE49-F238E27FC236}">
                <a16:creationId xmlns:a16="http://schemas.microsoft.com/office/drawing/2014/main" id="{52981ECF-7548-7F79-59BB-9007755353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0115" y="5714098"/>
            <a:ext cx="2074650" cy="544171"/>
          </a:xfrm>
          <a:prstGeom prst="rect">
            <a:avLst/>
          </a:prstGeom>
        </p:spPr>
      </p:pic>
    </p:spTree>
    <p:extLst>
      <p:ext uri="{BB962C8B-B14F-4D97-AF65-F5344CB8AC3E}">
        <p14:creationId xmlns:p14="http://schemas.microsoft.com/office/powerpoint/2010/main" val="1566668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B3926D-9E18-9EB5-77BE-97A87221E07B}"/>
              </a:ext>
            </a:extLst>
          </p:cNvPr>
          <p:cNvPicPr>
            <a:picLocks noChangeAspect="1"/>
          </p:cNvPicPr>
          <p:nvPr/>
        </p:nvPicPr>
        <p:blipFill>
          <a:blip r:embed="rId3"/>
          <a:stretch>
            <a:fillRect/>
          </a:stretch>
        </p:blipFill>
        <p:spPr>
          <a:xfrm>
            <a:off x="412811" y="5112557"/>
            <a:ext cx="11366377" cy="1209866"/>
          </a:xfrm>
          <a:prstGeom prst="rect">
            <a:avLst/>
          </a:prstGeom>
        </p:spPr>
      </p:pic>
      <p:sp>
        <p:nvSpPr>
          <p:cNvPr id="5" name="TextBox 4">
            <a:extLst>
              <a:ext uri="{FF2B5EF4-FFF2-40B4-BE49-F238E27FC236}">
                <a16:creationId xmlns:a16="http://schemas.microsoft.com/office/drawing/2014/main" id="{98CD0AD0-8061-5746-E3C5-30DF7B12064F}"/>
              </a:ext>
            </a:extLst>
          </p:cNvPr>
          <p:cNvSpPr txBox="1"/>
          <p:nvPr/>
        </p:nvSpPr>
        <p:spPr>
          <a:xfrm>
            <a:off x="325483" y="6322423"/>
            <a:ext cx="4142014" cy="338554"/>
          </a:xfrm>
          <a:prstGeom prst="rect">
            <a:avLst/>
          </a:prstGeom>
          <a:noFill/>
        </p:spPr>
        <p:txBody>
          <a:bodyPr wrap="square" rtlCol="0">
            <a:spAutoFit/>
          </a:bodyPr>
          <a:lstStyle/>
          <a:p>
            <a:r>
              <a:rPr lang="en-US" sz="1600" i="1" dirty="0">
                <a:solidFill>
                  <a:schemeClr val="bg1">
                    <a:lumMod val="50000"/>
                  </a:schemeClr>
                </a:solidFill>
              </a:rPr>
              <a:t>Montero-</a:t>
            </a:r>
            <a:r>
              <a:rPr lang="en-US" sz="1600" i="1" dirty="0" err="1">
                <a:solidFill>
                  <a:schemeClr val="bg1">
                    <a:lumMod val="50000"/>
                  </a:schemeClr>
                </a:solidFill>
              </a:rPr>
              <a:t>Odasso</a:t>
            </a:r>
            <a:r>
              <a:rPr lang="en-US" sz="1600" i="1" dirty="0">
                <a:solidFill>
                  <a:schemeClr val="bg1">
                    <a:lumMod val="50000"/>
                  </a:schemeClr>
                </a:solidFill>
              </a:rPr>
              <a:t> et al. Age Ageing 2022</a:t>
            </a:r>
          </a:p>
        </p:txBody>
      </p:sp>
      <p:sp>
        <p:nvSpPr>
          <p:cNvPr id="7" name="Title 1">
            <a:extLst>
              <a:ext uri="{FF2B5EF4-FFF2-40B4-BE49-F238E27FC236}">
                <a16:creationId xmlns:a16="http://schemas.microsoft.com/office/drawing/2014/main" id="{7326970E-0E9B-4635-FF2C-8CB30287BDB6}"/>
              </a:ext>
            </a:extLst>
          </p:cNvPr>
          <p:cNvSpPr txBox="1">
            <a:spLocks/>
          </p:cNvSpPr>
          <p:nvPr/>
        </p:nvSpPr>
        <p:spPr>
          <a:xfrm>
            <a:off x="446314" y="334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the referral form helps</a:t>
            </a:r>
          </a:p>
        </p:txBody>
      </p:sp>
      <p:pic>
        <p:nvPicPr>
          <p:cNvPr id="11" name="Picture 10">
            <a:extLst>
              <a:ext uri="{FF2B5EF4-FFF2-40B4-BE49-F238E27FC236}">
                <a16:creationId xmlns:a16="http://schemas.microsoft.com/office/drawing/2014/main" id="{61B1883C-AC1A-FB72-34E6-496FA644B3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100" y="1512969"/>
            <a:ext cx="4224880" cy="3381174"/>
          </a:xfrm>
          <a:prstGeom prst="rect">
            <a:avLst/>
          </a:prstGeom>
        </p:spPr>
      </p:pic>
      <p:sp>
        <p:nvSpPr>
          <p:cNvPr id="12" name="TextBox 11">
            <a:extLst>
              <a:ext uri="{FF2B5EF4-FFF2-40B4-BE49-F238E27FC236}">
                <a16:creationId xmlns:a16="http://schemas.microsoft.com/office/drawing/2014/main" id="{995CD5F7-2FC9-B2C0-EC9E-B1D2CB6C0EF1}"/>
              </a:ext>
            </a:extLst>
          </p:cNvPr>
          <p:cNvSpPr txBox="1"/>
          <p:nvPr/>
        </p:nvSpPr>
        <p:spPr>
          <a:xfrm>
            <a:off x="5211954" y="1903689"/>
            <a:ext cx="6446946" cy="2346578"/>
          </a:xfrm>
          <a:prstGeom prst="rect">
            <a:avLst/>
          </a:prstGeom>
          <a:solidFill>
            <a:schemeClr val="accent2"/>
          </a:solidFill>
        </p:spPr>
        <p:txBody>
          <a:bodyPr wrap="square" rtlCol="0">
            <a:spAutoFit/>
          </a:bodyPr>
          <a:lstStyle/>
          <a:p>
            <a:r>
              <a:rPr lang="en-US" sz="2400" dirty="0">
                <a:solidFill>
                  <a:schemeClr val="bg1"/>
                </a:solidFill>
              </a:rPr>
              <a:t>They build a bridge (not create ‘end points’) - </a:t>
            </a:r>
            <a:r>
              <a:rPr lang="en-US" sz="2400" b="1" dirty="0">
                <a:solidFill>
                  <a:schemeClr val="bg1"/>
                </a:solidFill>
                <a:latin typeface="+mj-lt"/>
              </a:rPr>
              <a:t>self referred individuals who need referral back to MDT or therapy </a:t>
            </a:r>
          </a:p>
          <a:p>
            <a:endParaRPr lang="en-US" sz="2400" b="1" dirty="0">
              <a:solidFill>
                <a:schemeClr val="bg1"/>
              </a:solidFill>
              <a:latin typeface="+mj-lt"/>
            </a:endParaRPr>
          </a:p>
          <a:p>
            <a:r>
              <a:rPr lang="en-US" sz="2400" dirty="0">
                <a:solidFill>
                  <a:schemeClr val="bg1"/>
                </a:solidFill>
              </a:rPr>
              <a:t>It’s not ‘OK’ to suggest they can go anywhere if you want the best outcomes for your patient</a:t>
            </a:r>
            <a:endParaRPr lang="en-US" sz="2400" b="1" dirty="0">
              <a:solidFill>
                <a:schemeClr val="bg1"/>
              </a:solidFill>
              <a:latin typeface="+mj-lt"/>
            </a:endParaRPr>
          </a:p>
        </p:txBody>
      </p:sp>
      <p:pic>
        <p:nvPicPr>
          <p:cNvPr id="13" name="Picture 12">
            <a:extLst>
              <a:ext uri="{FF2B5EF4-FFF2-40B4-BE49-F238E27FC236}">
                <a16:creationId xmlns:a16="http://schemas.microsoft.com/office/drawing/2014/main" id="{24F512D7-6085-7F78-D764-66F51E6B89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24589" y="6313829"/>
            <a:ext cx="2074650" cy="544171"/>
          </a:xfrm>
          <a:prstGeom prst="rect">
            <a:avLst/>
          </a:prstGeom>
        </p:spPr>
      </p:pic>
    </p:spTree>
    <p:extLst>
      <p:ext uri="{BB962C8B-B14F-4D97-AF65-F5344CB8AC3E}">
        <p14:creationId xmlns:p14="http://schemas.microsoft.com/office/powerpoint/2010/main" val="1978786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BCE4-5B55-70C3-C4BA-52A81733A174}"/>
              </a:ext>
            </a:extLst>
          </p:cNvPr>
          <p:cNvSpPr>
            <a:spLocks noGrp="1"/>
          </p:cNvSpPr>
          <p:nvPr>
            <p:ph type="title"/>
          </p:nvPr>
        </p:nvSpPr>
        <p:spPr>
          <a:xfrm>
            <a:off x="358515" y="148569"/>
            <a:ext cx="10515600" cy="1325563"/>
          </a:xfrm>
        </p:spPr>
        <p:txBody>
          <a:bodyPr>
            <a:normAutofit/>
          </a:bodyPr>
          <a:lstStyle/>
          <a:p>
            <a:r>
              <a:rPr lang="en-US" sz="4000" dirty="0"/>
              <a:t>Right exercise programme, Right person</a:t>
            </a:r>
          </a:p>
        </p:txBody>
      </p:sp>
      <p:pic>
        <p:nvPicPr>
          <p:cNvPr id="5" name="Picture 4">
            <a:extLst>
              <a:ext uri="{FF2B5EF4-FFF2-40B4-BE49-F238E27FC236}">
                <a16:creationId xmlns:a16="http://schemas.microsoft.com/office/drawing/2014/main" id="{C502317A-8480-8F1E-E715-08663F547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2309" y="4252497"/>
            <a:ext cx="1431023" cy="2062555"/>
          </a:xfrm>
          <a:prstGeom prst="rect">
            <a:avLst/>
          </a:prstGeom>
        </p:spPr>
      </p:pic>
      <p:pic>
        <p:nvPicPr>
          <p:cNvPr id="6" name="Picture 5" descr="Ethnic3.jpg">
            <a:extLst>
              <a:ext uri="{FF2B5EF4-FFF2-40B4-BE49-F238E27FC236}">
                <a16:creationId xmlns:a16="http://schemas.microsoft.com/office/drawing/2014/main" id="{6F91406E-65D9-3607-DDC5-3DC14B2241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1345" y="1694538"/>
            <a:ext cx="2075584" cy="2337552"/>
          </a:xfrm>
          <a:prstGeom prst="rect">
            <a:avLst/>
          </a:prstGeom>
        </p:spPr>
      </p:pic>
      <p:pic>
        <p:nvPicPr>
          <p:cNvPr id="7" name="Content Placeholder 4">
            <a:extLst>
              <a:ext uri="{FF2B5EF4-FFF2-40B4-BE49-F238E27FC236}">
                <a16:creationId xmlns:a16="http://schemas.microsoft.com/office/drawing/2014/main" id="{01631C68-E06E-6527-6FC9-7684ECA5D5A2}"/>
              </a:ext>
            </a:extLst>
          </p:cNvPr>
          <p:cNvPicPr>
            <a:picLocks noChangeAspect="1"/>
          </p:cNvPicPr>
          <p:nvPr/>
        </p:nvPicPr>
        <p:blipFill>
          <a:blip r:embed="rId5" cstate="screen">
            <a:extLst>
              <a:ext uri="{28A0092B-C50C-407E-A947-70E740481C1C}">
                <a14:useLocalDpi xmlns:a14="http://schemas.microsoft.com/office/drawing/2010/main"/>
              </a:ext>
            </a:extLst>
          </a:blip>
          <a:srcRect l="-17767" r="-17767"/>
          <a:stretch>
            <a:fillRect/>
          </a:stretch>
        </p:blipFill>
        <p:spPr>
          <a:xfrm>
            <a:off x="5583332" y="1702007"/>
            <a:ext cx="2075584" cy="2382570"/>
          </a:xfrm>
          <a:prstGeom prst="rect">
            <a:avLst/>
          </a:prstGeom>
        </p:spPr>
      </p:pic>
      <p:pic>
        <p:nvPicPr>
          <p:cNvPr id="8" name="Picture 2" descr="C:\Users\Owner\AppData\Local\Temp\DSC_0038.JPG">
            <a:extLst>
              <a:ext uri="{FF2B5EF4-FFF2-40B4-BE49-F238E27FC236}">
                <a16:creationId xmlns:a16="http://schemas.microsoft.com/office/drawing/2014/main" id="{DC8BD2D3-4F28-3CB9-4AEE-B1E963B46D8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52309" y="1702007"/>
            <a:ext cx="1621820" cy="233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lderly woman uses a walking frame in old age home - Stock Image -  M340/0194 - Science Photo Library">
            <a:extLst>
              <a:ext uri="{FF2B5EF4-FFF2-40B4-BE49-F238E27FC236}">
                <a16:creationId xmlns:a16="http://schemas.microsoft.com/office/drawing/2014/main" id="{66308387-9F42-7EE6-79D3-8D7516AECFE2}"/>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0819" y="1694538"/>
            <a:ext cx="1580039" cy="23375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643989-5E4B-B357-DBAE-F38CD84AF88A}"/>
              </a:ext>
            </a:extLst>
          </p:cNvPr>
          <p:cNvSpPr txBox="1"/>
          <p:nvPr/>
        </p:nvSpPr>
        <p:spPr>
          <a:xfrm>
            <a:off x="7710233" y="2175005"/>
            <a:ext cx="4209175" cy="4154984"/>
          </a:xfrm>
          <a:prstGeom prst="rect">
            <a:avLst/>
          </a:prstGeom>
          <a:noFill/>
        </p:spPr>
        <p:txBody>
          <a:bodyPr wrap="square" rtlCol="0">
            <a:spAutoFit/>
          </a:bodyPr>
          <a:lstStyle/>
          <a:p>
            <a:r>
              <a:rPr lang="en-US" sz="2400" dirty="0">
                <a:latin typeface="+mj-lt"/>
              </a:rPr>
              <a:t>- Motivated for home exercise? </a:t>
            </a:r>
          </a:p>
          <a:p>
            <a:r>
              <a:rPr lang="en-US" sz="2400" dirty="0">
                <a:latin typeface="+mj-lt"/>
              </a:rPr>
              <a:t>- Motivated for group? </a:t>
            </a:r>
          </a:p>
          <a:p>
            <a:r>
              <a:rPr lang="en-US" sz="2400" dirty="0">
                <a:latin typeface="+mj-lt"/>
              </a:rPr>
              <a:t>- Medical conditions / are they frail?</a:t>
            </a:r>
          </a:p>
          <a:p>
            <a:r>
              <a:rPr lang="en-US" sz="2400" dirty="0">
                <a:latin typeface="+mj-lt"/>
              </a:rPr>
              <a:t>- Fearful or have had long lies?</a:t>
            </a:r>
          </a:p>
          <a:p>
            <a:endParaRPr lang="en-US" sz="2400" dirty="0">
              <a:latin typeface="+mj-lt"/>
            </a:endParaRPr>
          </a:p>
          <a:p>
            <a:r>
              <a:rPr lang="en-US" sz="2400" dirty="0">
                <a:latin typeface="+mj-lt"/>
              </a:rPr>
              <a:t>If self-referred, or do not show improvements over time - would they benefit from a MF assessment and therapy input?</a:t>
            </a:r>
          </a:p>
          <a:p>
            <a:endParaRPr lang="en-US" sz="2400" dirty="0">
              <a:latin typeface="+mj-lt"/>
            </a:endParaRPr>
          </a:p>
        </p:txBody>
      </p:sp>
      <p:pic>
        <p:nvPicPr>
          <p:cNvPr id="12" name="Picture 11" descr="A picture containing person, indoor&#10;&#10;Description automatically generated">
            <a:extLst>
              <a:ext uri="{FF2B5EF4-FFF2-40B4-BE49-F238E27FC236}">
                <a16:creationId xmlns:a16="http://schemas.microsoft.com/office/drawing/2014/main" id="{DE3882DD-CB7F-E70F-2929-2C696169C2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0819" y="4267435"/>
            <a:ext cx="3692405" cy="2062554"/>
          </a:xfrm>
          <a:prstGeom prst="rect">
            <a:avLst/>
          </a:prstGeom>
        </p:spPr>
      </p:pic>
      <p:pic>
        <p:nvPicPr>
          <p:cNvPr id="14" name="Picture 13" descr="A group of men playing football&#10;&#10;Description automatically generated with medium confidence">
            <a:extLst>
              <a:ext uri="{FF2B5EF4-FFF2-40B4-BE49-F238E27FC236}">
                <a16:creationId xmlns:a16="http://schemas.microsoft.com/office/drawing/2014/main" id="{41BFD07E-EFE6-E5E9-5F3F-E389EC7BA97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53563" y="4267435"/>
            <a:ext cx="1665909" cy="2062554"/>
          </a:xfrm>
          <a:prstGeom prst="rect">
            <a:avLst/>
          </a:prstGeom>
        </p:spPr>
      </p:pic>
      <p:pic>
        <p:nvPicPr>
          <p:cNvPr id="15" name="Picture 14">
            <a:extLst>
              <a:ext uri="{FF2B5EF4-FFF2-40B4-BE49-F238E27FC236}">
                <a16:creationId xmlns:a16="http://schemas.microsoft.com/office/drawing/2014/main" id="{E3BBE28D-E08D-BE5F-2132-6386BCCC6D0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18417" y="6165260"/>
            <a:ext cx="2074650" cy="544171"/>
          </a:xfrm>
          <a:prstGeom prst="rect">
            <a:avLst/>
          </a:prstGeom>
        </p:spPr>
      </p:pic>
    </p:spTree>
    <p:extLst>
      <p:ext uri="{BB962C8B-B14F-4D97-AF65-F5344CB8AC3E}">
        <p14:creationId xmlns:p14="http://schemas.microsoft.com/office/powerpoint/2010/main" val="3010981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F80B-4439-57C5-2B92-587FAB86B0CC}"/>
              </a:ext>
            </a:extLst>
          </p:cNvPr>
          <p:cNvSpPr>
            <a:spLocks noGrp="1"/>
          </p:cNvSpPr>
          <p:nvPr>
            <p:ph type="title"/>
          </p:nvPr>
        </p:nvSpPr>
        <p:spPr>
          <a:xfrm>
            <a:off x="269823" y="125282"/>
            <a:ext cx="10515600" cy="1325563"/>
          </a:xfrm>
        </p:spPr>
        <p:txBody>
          <a:bodyPr/>
          <a:lstStyle/>
          <a:p>
            <a:r>
              <a:rPr lang="en-US" dirty="0"/>
              <a:t>The long and the short of it</a:t>
            </a:r>
          </a:p>
        </p:txBody>
      </p:sp>
      <p:sp>
        <p:nvSpPr>
          <p:cNvPr id="3" name="Content Placeholder 2">
            <a:extLst>
              <a:ext uri="{FF2B5EF4-FFF2-40B4-BE49-F238E27FC236}">
                <a16:creationId xmlns:a16="http://schemas.microsoft.com/office/drawing/2014/main" id="{CC282ADB-0FF6-44F7-657C-9D8BFFFCAC6B}"/>
              </a:ext>
            </a:extLst>
          </p:cNvPr>
          <p:cNvSpPr>
            <a:spLocks noGrp="1"/>
          </p:cNvSpPr>
          <p:nvPr>
            <p:ph idx="1"/>
          </p:nvPr>
        </p:nvSpPr>
        <p:spPr>
          <a:xfrm>
            <a:off x="269823" y="1671519"/>
            <a:ext cx="11632367" cy="4919974"/>
          </a:xfrm>
        </p:spPr>
        <p:txBody>
          <a:bodyPr>
            <a:normAutofit lnSpcReduction="10000"/>
          </a:bodyPr>
          <a:lstStyle/>
          <a:p>
            <a:r>
              <a:rPr lang="en-US" dirty="0">
                <a:latin typeface="+mj-lt"/>
              </a:rPr>
              <a:t>The Referral Form</a:t>
            </a:r>
          </a:p>
          <a:p>
            <a:pPr lvl="1"/>
            <a:r>
              <a:rPr lang="en-US" dirty="0">
                <a:latin typeface="+mj-lt"/>
              </a:rPr>
              <a:t>continues gains - with a specific prescription directed by the referrer  </a:t>
            </a:r>
          </a:p>
          <a:p>
            <a:pPr lvl="1"/>
            <a:r>
              <a:rPr lang="en-US" dirty="0">
                <a:latin typeface="+mj-lt"/>
              </a:rPr>
              <a:t>shares information about what has already happened - needed to develop a prescription that meets the health, functional, social and motivational needs of the patient (FaME/PSI)  </a:t>
            </a:r>
          </a:p>
          <a:p>
            <a:pPr lvl="1"/>
            <a:r>
              <a:rPr lang="en-US" dirty="0">
                <a:latin typeface="+mj-lt"/>
              </a:rPr>
              <a:t>ensures a seamless transition across settings and providers for the patient’s exercise journey</a:t>
            </a:r>
          </a:p>
          <a:p>
            <a:r>
              <a:rPr lang="en-US" dirty="0">
                <a:latin typeface="+mj-lt"/>
              </a:rPr>
              <a:t>The Short Referral Form</a:t>
            </a:r>
          </a:p>
          <a:p>
            <a:pPr lvl="1"/>
            <a:r>
              <a:rPr lang="en-US" dirty="0">
                <a:latin typeface="+mj-lt"/>
              </a:rPr>
              <a:t>Agreement that the individual doesn’t require physiotherapy intervention - individual would benefit from targeted exercise support to prevent further functional decline or fast-track to proven falls prevention exercise programme</a:t>
            </a:r>
          </a:p>
          <a:p>
            <a:pPr lvl="1"/>
            <a:r>
              <a:rPr lang="en-US" dirty="0">
                <a:latin typeface="+mj-lt"/>
              </a:rPr>
              <a:t>Particularly important if, for example, chair-based opportunities are not appropriate if they need further balance input</a:t>
            </a:r>
          </a:p>
        </p:txBody>
      </p:sp>
      <p:pic>
        <p:nvPicPr>
          <p:cNvPr id="17410" name="Picture 2" descr="Long and Short Positions - An Overview and Examples of Long/Short">
            <a:extLst>
              <a:ext uri="{FF2B5EF4-FFF2-40B4-BE49-F238E27FC236}">
                <a16:creationId xmlns:a16="http://schemas.microsoft.com/office/drawing/2014/main" id="{A3624A43-3AAC-F6A3-5F89-72BADDAE3D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86003" y="-1"/>
            <a:ext cx="2864318" cy="19060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6944124-0EDF-7952-7FD3-7FD9D4635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417" y="6165260"/>
            <a:ext cx="2074650" cy="544171"/>
          </a:xfrm>
          <a:prstGeom prst="rect">
            <a:avLst/>
          </a:prstGeom>
        </p:spPr>
      </p:pic>
    </p:spTree>
    <p:extLst>
      <p:ext uri="{BB962C8B-B14F-4D97-AF65-F5344CB8AC3E}">
        <p14:creationId xmlns:p14="http://schemas.microsoft.com/office/powerpoint/2010/main" val="1696742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FC621-B30F-E142-DDCE-310028742FEE}"/>
              </a:ext>
            </a:extLst>
          </p:cNvPr>
          <p:cNvSpPr>
            <a:spLocks noGrp="1"/>
          </p:cNvSpPr>
          <p:nvPr>
            <p:ph type="title"/>
          </p:nvPr>
        </p:nvSpPr>
        <p:spPr>
          <a:xfrm>
            <a:off x="765051" y="662400"/>
            <a:ext cx="7007349" cy="1492132"/>
          </a:xfrm>
        </p:spPr>
        <p:txBody>
          <a:bodyPr anchor="t">
            <a:normAutofit/>
          </a:bodyPr>
          <a:lstStyle/>
          <a:p>
            <a:r>
              <a:rPr lang="en-US" dirty="0"/>
              <a:t>Feedback so far </a:t>
            </a:r>
          </a:p>
        </p:txBody>
      </p:sp>
      <p:sp>
        <p:nvSpPr>
          <p:cNvPr id="3" name="Content Placeholder 2">
            <a:extLst>
              <a:ext uri="{FF2B5EF4-FFF2-40B4-BE49-F238E27FC236}">
                <a16:creationId xmlns:a16="http://schemas.microsoft.com/office/drawing/2014/main" id="{DB97867C-2696-AA1A-350A-DE22745C53AF}"/>
              </a:ext>
            </a:extLst>
          </p:cNvPr>
          <p:cNvSpPr>
            <a:spLocks noGrp="1"/>
          </p:cNvSpPr>
          <p:nvPr>
            <p:ph idx="1"/>
          </p:nvPr>
        </p:nvSpPr>
        <p:spPr>
          <a:xfrm>
            <a:off x="440408" y="2286000"/>
            <a:ext cx="9033376" cy="3844800"/>
          </a:xfrm>
        </p:spPr>
        <p:txBody>
          <a:bodyPr>
            <a:normAutofit/>
          </a:bodyPr>
          <a:lstStyle/>
          <a:p>
            <a:r>
              <a:rPr lang="en-US" sz="2400" i="1" dirty="0">
                <a:solidFill>
                  <a:schemeClr val="tx1">
                    <a:alpha val="60000"/>
                  </a:schemeClr>
                </a:solidFill>
                <a:latin typeface="+mj-lt"/>
              </a:rPr>
              <a:t>“We don’t refer, we’re not allowed to..”</a:t>
            </a:r>
          </a:p>
          <a:p>
            <a:r>
              <a:rPr lang="en-US" sz="2400" i="1" dirty="0">
                <a:solidFill>
                  <a:schemeClr val="tx1">
                    <a:alpha val="60000"/>
                  </a:schemeClr>
                </a:solidFill>
                <a:latin typeface="+mj-lt"/>
              </a:rPr>
              <a:t>“It looks good, what we need but why is there a short form? (we won’t be using it)..”</a:t>
            </a:r>
          </a:p>
          <a:p>
            <a:r>
              <a:rPr lang="en-US" sz="2400" i="1" dirty="0">
                <a:solidFill>
                  <a:schemeClr val="tx1">
                    <a:alpha val="60000"/>
                  </a:schemeClr>
                </a:solidFill>
                <a:latin typeface="+mj-lt"/>
              </a:rPr>
              <a:t>“It’s too long, even the short form..”</a:t>
            </a:r>
          </a:p>
          <a:p>
            <a:r>
              <a:rPr lang="en-US" sz="2400" i="1" dirty="0">
                <a:solidFill>
                  <a:schemeClr val="tx1">
                    <a:alpha val="60000"/>
                  </a:schemeClr>
                </a:solidFill>
                <a:latin typeface="+mj-lt"/>
              </a:rPr>
              <a:t>“It’s just what we need…”</a:t>
            </a:r>
          </a:p>
          <a:p>
            <a:r>
              <a:rPr lang="en-US" sz="2400" i="1" dirty="0">
                <a:solidFill>
                  <a:schemeClr val="tx1">
                    <a:alpha val="60000"/>
                  </a:schemeClr>
                </a:solidFill>
                <a:latin typeface="+mj-lt"/>
              </a:rPr>
              <a:t>“We don’t need a referral form, people refer themselves ..”</a:t>
            </a:r>
          </a:p>
          <a:p>
            <a:endParaRPr lang="en-US" sz="2000" i="1" dirty="0">
              <a:solidFill>
                <a:schemeClr val="tx1">
                  <a:alpha val="60000"/>
                </a:schemeClr>
              </a:solidFill>
              <a:latin typeface="+mj-lt"/>
            </a:endParaRPr>
          </a:p>
        </p:txBody>
      </p:sp>
      <p:pic>
        <p:nvPicPr>
          <p:cNvPr id="4" name="Graphic 3" descr="Clipboard All Crosses outline">
            <a:extLst>
              <a:ext uri="{FF2B5EF4-FFF2-40B4-BE49-F238E27FC236}">
                <a16:creationId xmlns:a16="http://schemas.microsoft.com/office/drawing/2014/main" id="{13720844-22A5-19FC-6B3E-C2D4421026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00297" y="155928"/>
            <a:ext cx="2505075" cy="2505075"/>
          </a:xfrm>
          <a:prstGeom prst="rect">
            <a:avLst/>
          </a:prstGeom>
        </p:spPr>
      </p:pic>
      <p:pic>
        <p:nvPicPr>
          <p:cNvPr id="5" name="Graphic 4" descr="Clipboard Ticked with solid fill">
            <a:extLst>
              <a:ext uri="{FF2B5EF4-FFF2-40B4-BE49-F238E27FC236}">
                <a16:creationId xmlns:a16="http://schemas.microsoft.com/office/drawing/2014/main" id="{95F4B701-972A-A3AA-947B-D0F62F0B7F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600000">
            <a:off x="8446663" y="3755131"/>
            <a:ext cx="1812341" cy="1812341"/>
          </a:xfrm>
          <a:prstGeom prst="rect">
            <a:avLst/>
          </a:prstGeom>
        </p:spPr>
      </p:pic>
      <p:pic>
        <p:nvPicPr>
          <p:cNvPr id="6" name="Picture 5">
            <a:extLst>
              <a:ext uri="{FF2B5EF4-FFF2-40B4-BE49-F238E27FC236}">
                <a16:creationId xmlns:a16="http://schemas.microsoft.com/office/drawing/2014/main" id="{A48F7075-74B7-371E-EF62-C6027C06E1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1394067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A5E1-38EF-37AD-80B3-52972B5751DD}"/>
              </a:ext>
            </a:extLst>
          </p:cNvPr>
          <p:cNvSpPr>
            <a:spLocks noGrp="1"/>
          </p:cNvSpPr>
          <p:nvPr>
            <p:ph type="title"/>
          </p:nvPr>
        </p:nvSpPr>
        <p:spPr>
          <a:xfrm>
            <a:off x="615909" y="417699"/>
            <a:ext cx="7007349" cy="1492132"/>
          </a:xfrm>
        </p:spPr>
        <p:txBody>
          <a:bodyPr anchor="t">
            <a:normAutofit/>
          </a:bodyPr>
          <a:lstStyle/>
          <a:p>
            <a:r>
              <a:rPr lang="en-US" dirty="0"/>
              <a:t>What does this initial feedback tell us? </a:t>
            </a:r>
          </a:p>
        </p:txBody>
      </p:sp>
      <p:sp>
        <p:nvSpPr>
          <p:cNvPr id="3" name="Content Placeholder 2">
            <a:extLst>
              <a:ext uri="{FF2B5EF4-FFF2-40B4-BE49-F238E27FC236}">
                <a16:creationId xmlns:a16="http://schemas.microsoft.com/office/drawing/2014/main" id="{D9DC5561-247E-F568-5D87-EAF7EF56DD97}"/>
              </a:ext>
            </a:extLst>
          </p:cNvPr>
          <p:cNvSpPr>
            <a:spLocks noGrp="1"/>
          </p:cNvSpPr>
          <p:nvPr>
            <p:ph idx="1"/>
          </p:nvPr>
        </p:nvSpPr>
        <p:spPr>
          <a:xfrm>
            <a:off x="376115" y="2286002"/>
            <a:ext cx="6129616" cy="2683564"/>
          </a:xfrm>
        </p:spPr>
        <p:txBody>
          <a:bodyPr>
            <a:normAutofit/>
          </a:bodyPr>
          <a:lstStyle/>
          <a:p>
            <a:r>
              <a:rPr lang="en-US" sz="2400" dirty="0">
                <a:solidFill>
                  <a:schemeClr val="tx1">
                    <a:alpha val="60000"/>
                  </a:schemeClr>
                </a:solidFill>
                <a:latin typeface="+mj-lt"/>
              </a:rPr>
              <a:t>Referral not fully understood (that it supports baseline exercise decisions, not just suitability)</a:t>
            </a:r>
          </a:p>
          <a:p>
            <a:r>
              <a:rPr lang="en-US" sz="2400" dirty="0">
                <a:solidFill>
                  <a:schemeClr val="tx1">
                    <a:alpha val="60000"/>
                  </a:schemeClr>
                </a:solidFill>
                <a:latin typeface="+mj-lt"/>
              </a:rPr>
              <a:t>Varied experiences and thoughts about what’s needed</a:t>
            </a:r>
          </a:p>
          <a:p>
            <a:r>
              <a:rPr lang="en-US" sz="2400" dirty="0">
                <a:solidFill>
                  <a:schemeClr val="tx1">
                    <a:alpha val="60000"/>
                  </a:schemeClr>
                </a:solidFill>
                <a:latin typeface="+mj-lt"/>
              </a:rPr>
              <a:t>Confusing/inaccurate information about what is ‘allowed’</a:t>
            </a:r>
          </a:p>
          <a:p>
            <a:endParaRPr lang="en-US" sz="2000" dirty="0">
              <a:solidFill>
                <a:schemeClr val="tx1">
                  <a:alpha val="60000"/>
                </a:schemeClr>
              </a:solidFill>
              <a:latin typeface="+mj-lt"/>
            </a:endParaRPr>
          </a:p>
        </p:txBody>
      </p:sp>
      <p:pic>
        <p:nvPicPr>
          <p:cNvPr id="9" name="Graphic 8" descr="Woozy face outline outline">
            <a:extLst>
              <a:ext uri="{FF2B5EF4-FFF2-40B4-BE49-F238E27FC236}">
                <a16:creationId xmlns:a16="http://schemas.microsoft.com/office/drawing/2014/main" id="{69FE51B4-8728-5E9C-341A-F4F82ACE5D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85217" y="342562"/>
            <a:ext cx="2160000" cy="2160000"/>
          </a:xfrm>
          <a:prstGeom prst="rect">
            <a:avLst/>
          </a:prstGeom>
        </p:spPr>
      </p:pic>
      <p:pic>
        <p:nvPicPr>
          <p:cNvPr id="5" name="Graphic 4" descr="Confused face outline with solid fill">
            <a:extLst>
              <a:ext uri="{FF2B5EF4-FFF2-40B4-BE49-F238E27FC236}">
                <a16:creationId xmlns:a16="http://schemas.microsoft.com/office/drawing/2014/main" id="{7846A7CE-C2BC-AE3A-86F4-126A1AFE62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8465" y="2413831"/>
            <a:ext cx="2160000" cy="2160000"/>
          </a:xfrm>
          <a:prstGeom prst="rect">
            <a:avLst/>
          </a:prstGeom>
        </p:spPr>
      </p:pic>
      <p:pic>
        <p:nvPicPr>
          <p:cNvPr id="7" name="Graphic 6" descr="Confused person with solid fill">
            <a:extLst>
              <a:ext uri="{FF2B5EF4-FFF2-40B4-BE49-F238E27FC236}">
                <a16:creationId xmlns:a16="http://schemas.microsoft.com/office/drawing/2014/main" id="{D958EB23-2070-EFC3-047A-FB0C93B4A0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1968" y="3250213"/>
            <a:ext cx="2043916" cy="2043916"/>
          </a:xfrm>
          <a:prstGeom prst="rect">
            <a:avLst/>
          </a:prstGeom>
        </p:spPr>
      </p:pic>
      <p:sp>
        <p:nvSpPr>
          <p:cNvPr id="10" name="TextBox 9">
            <a:extLst>
              <a:ext uri="{FF2B5EF4-FFF2-40B4-BE49-F238E27FC236}">
                <a16:creationId xmlns:a16="http://schemas.microsoft.com/office/drawing/2014/main" id="{59588DB6-94F6-0D9D-76FE-AE75C4364E9F}"/>
              </a:ext>
            </a:extLst>
          </p:cNvPr>
          <p:cNvSpPr txBox="1"/>
          <p:nvPr/>
        </p:nvSpPr>
        <p:spPr>
          <a:xfrm>
            <a:off x="376115" y="5036375"/>
            <a:ext cx="9482277" cy="1384995"/>
          </a:xfrm>
          <a:prstGeom prst="rect">
            <a:avLst/>
          </a:prstGeom>
          <a:solidFill>
            <a:schemeClr val="accent2">
              <a:lumMod val="75000"/>
            </a:schemeClr>
          </a:solidFill>
          <a:ln>
            <a:solidFill>
              <a:srgbClr val="FFFF00"/>
            </a:solidFill>
          </a:ln>
        </p:spPr>
        <p:txBody>
          <a:bodyPr wrap="square" rtlCol="0">
            <a:spAutoFit/>
          </a:bodyPr>
          <a:lstStyle/>
          <a:p>
            <a:r>
              <a:rPr lang="en-US" sz="2800" dirty="0">
                <a:solidFill>
                  <a:schemeClr val="bg1"/>
                </a:solidFill>
              </a:rPr>
              <a:t>There is a  a clear difference of opinion around the requirement for referral information amongst physiotherapist and exercise professionals – why is this do you think?</a:t>
            </a:r>
          </a:p>
        </p:txBody>
      </p:sp>
      <p:pic>
        <p:nvPicPr>
          <p:cNvPr id="4" name="Picture 3">
            <a:extLst>
              <a:ext uri="{FF2B5EF4-FFF2-40B4-BE49-F238E27FC236}">
                <a16:creationId xmlns:a16="http://schemas.microsoft.com/office/drawing/2014/main" id="{01BB1332-1A66-8CF3-DBAA-85ED5706C9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415576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45142" y="1135626"/>
            <a:ext cx="8158200" cy="5397909"/>
          </a:xfrm>
        </p:spPr>
        <p:txBody>
          <a:bodyPr>
            <a:normAutofit/>
          </a:bodyPr>
          <a:lstStyle/>
          <a:p>
            <a:pPr marL="0" indent="0">
              <a:spcBef>
                <a:spcPts val="600"/>
              </a:spcBef>
              <a:buNone/>
            </a:pPr>
            <a:r>
              <a:rPr lang="en-GB" sz="2400" dirty="0">
                <a:cs typeface="Times New Roman" charset="0"/>
              </a:rPr>
              <a:t>Within the NHS in the UK, falls exercise…..</a:t>
            </a:r>
          </a:p>
          <a:p>
            <a:pPr>
              <a:spcBef>
                <a:spcPts val="600"/>
              </a:spcBef>
            </a:pPr>
            <a:endParaRPr lang="en-GB" sz="2400" dirty="0">
              <a:cs typeface="Times New Roman" charset="0"/>
            </a:endParaRPr>
          </a:p>
          <a:p>
            <a:pPr>
              <a:spcBef>
                <a:spcPts val="600"/>
              </a:spcBef>
            </a:pPr>
            <a:r>
              <a:rPr lang="en-GB" sz="2400" dirty="0">
                <a:cs typeface="Times New Roman" charset="0"/>
              </a:rPr>
              <a:t>Average duration 8 weeks and frequency once per week</a:t>
            </a:r>
          </a:p>
          <a:p>
            <a:pPr lvl="1">
              <a:spcBef>
                <a:spcPts val="600"/>
              </a:spcBef>
            </a:pPr>
            <a:r>
              <a:rPr lang="en-US" dirty="0">
                <a:solidFill>
                  <a:srgbClr val="990099"/>
                </a:solidFill>
                <a:latin typeface="Calibri" charset="0"/>
                <a:cs typeface="Calibri" charset="0"/>
              </a:rPr>
              <a:t>Ineffective dose </a:t>
            </a:r>
          </a:p>
          <a:p>
            <a:pPr>
              <a:spcBef>
                <a:spcPts val="600"/>
              </a:spcBef>
            </a:pPr>
            <a:r>
              <a:rPr lang="en-GB" sz="2400" dirty="0">
                <a:cs typeface="Times New Roman" charset="0"/>
              </a:rPr>
              <a:t>More than half the session seated</a:t>
            </a:r>
          </a:p>
          <a:p>
            <a:pPr lvl="1">
              <a:spcBef>
                <a:spcPts val="600"/>
              </a:spcBef>
            </a:pPr>
            <a:r>
              <a:rPr lang="en-US" dirty="0">
                <a:solidFill>
                  <a:srgbClr val="990099"/>
                </a:solidFill>
                <a:latin typeface="Calibri" charset="0"/>
                <a:cs typeface="Calibri" charset="0"/>
              </a:rPr>
              <a:t>? Highly challenging balance</a:t>
            </a:r>
            <a:endParaRPr lang="en-GB" sz="2400" dirty="0">
              <a:cs typeface="Times New Roman" charset="0"/>
            </a:endParaRPr>
          </a:p>
          <a:p>
            <a:pPr>
              <a:spcBef>
                <a:spcPts val="600"/>
              </a:spcBef>
            </a:pPr>
            <a:r>
              <a:rPr lang="en-GB" sz="2400" dirty="0">
                <a:cs typeface="Times New Roman" charset="0"/>
              </a:rPr>
              <a:t>Little or no strength progression</a:t>
            </a:r>
          </a:p>
          <a:p>
            <a:pPr lvl="1">
              <a:spcBef>
                <a:spcPts val="600"/>
              </a:spcBef>
            </a:pPr>
            <a:r>
              <a:rPr lang="en-US" dirty="0">
                <a:solidFill>
                  <a:srgbClr val="990099"/>
                </a:solidFill>
                <a:latin typeface="Calibri" charset="0"/>
                <a:cs typeface="Calibri" charset="0"/>
              </a:rPr>
              <a:t>Lack of resistance band or ankle weight progression</a:t>
            </a:r>
          </a:p>
          <a:p>
            <a:pPr>
              <a:spcBef>
                <a:spcPts val="600"/>
              </a:spcBef>
            </a:pPr>
            <a:r>
              <a:rPr lang="en-GB" sz="2400" dirty="0">
                <a:cs typeface="Times New Roman" charset="0"/>
              </a:rPr>
              <a:t>No floorwork (FaME)</a:t>
            </a:r>
          </a:p>
          <a:p>
            <a:pPr lvl="1">
              <a:spcBef>
                <a:spcPts val="600"/>
              </a:spcBef>
            </a:pPr>
            <a:r>
              <a:rPr lang="en-GB" dirty="0">
                <a:solidFill>
                  <a:srgbClr val="990099"/>
                </a:solidFill>
                <a:latin typeface="Calibri" charset="0"/>
                <a:cs typeface="Calibri" charset="0"/>
              </a:rPr>
              <a:t>Key element to reduce fear and increase confidence</a:t>
            </a:r>
          </a:p>
          <a:p>
            <a:pPr>
              <a:spcBef>
                <a:spcPts val="600"/>
              </a:spcBef>
            </a:pPr>
            <a:r>
              <a:rPr lang="en-GB" sz="2400" dirty="0">
                <a:latin typeface="Calibri" charset="0"/>
                <a:cs typeface="Calibri" charset="0"/>
              </a:rPr>
              <a:t>54% of sites had staff who had completed Postural Stability Instructor (PSI) training and 41% of sites had staff who have completed Otago (OEP) training</a:t>
            </a:r>
          </a:p>
          <a:p>
            <a:pPr>
              <a:spcBef>
                <a:spcPts val="600"/>
              </a:spcBef>
            </a:pPr>
            <a:endParaRPr lang="en-US" dirty="0">
              <a:cs typeface="Times New Roman" charset="0"/>
            </a:endParaRPr>
          </a:p>
        </p:txBody>
      </p:sp>
      <p:sp>
        <p:nvSpPr>
          <p:cNvPr id="2" name="TextBox 1"/>
          <p:cNvSpPr txBox="1"/>
          <p:nvPr/>
        </p:nvSpPr>
        <p:spPr>
          <a:xfrm>
            <a:off x="8915892" y="6080323"/>
            <a:ext cx="3117355" cy="338554"/>
          </a:xfrm>
          <a:prstGeom prst="rect">
            <a:avLst/>
          </a:prstGeom>
          <a:noFill/>
        </p:spPr>
        <p:txBody>
          <a:bodyPr wrap="square" rtlCol="0">
            <a:spAutoFit/>
          </a:bodyPr>
          <a:lstStyle/>
          <a:p>
            <a:pPr algn="r"/>
            <a:r>
              <a:rPr lang="en-US" sz="1600" i="1" dirty="0"/>
              <a:t>RCP Exercise Falls Audit 2012</a:t>
            </a:r>
          </a:p>
        </p:txBody>
      </p:sp>
      <p:pic>
        <p:nvPicPr>
          <p:cNvPr id="3" name="Picture 2">
            <a:extLst>
              <a:ext uri="{FF2B5EF4-FFF2-40B4-BE49-F238E27FC236}">
                <a16:creationId xmlns:a16="http://schemas.microsoft.com/office/drawing/2014/main" id="{71CE65FC-6492-3347-99A7-3DF84A495E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37639" y="1307575"/>
            <a:ext cx="3274142" cy="2986842"/>
          </a:xfrm>
          <a:prstGeom prst="rect">
            <a:avLst/>
          </a:prstGeom>
        </p:spPr>
      </p:pic>
      <p:sp>
        <p:nvSpPr>
          <p:cNvPr id="8" name="Title 1">
            <a:extLst>
              <a:ext uri="{FF2B5EF4-FFF2-40B4-BE49-F238E27FC236}">
                <a16:creationId xmlns:a16="http://schemas.microsoft.com/office/drawing/2014/main" id="{B3983566-9157-8A49-8EB0-EA107B1EE5DA}"/>
              </a:ext>
            </a:extLst>
          </p:cNvPr>
          <p:cNvSpPr txBox="1">
            <a:spLocks/>
          </p:cNvSpPr>
          <p:nvPr/>
        </p:nvSpPr>
        <p:spPr>
          <a:xfrm>
            <a:off x="145141" y="187429"/>
            <a:ext cx="11048885" cy="713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spc="-50" dirty="0">
                <a:solidFill>
                  <a:schemeClr val="tx1">
                    <a:lumMod val="75000"/>
                    <a:lumOff val="25000"/>
                  </a:schemeClr>
                </a:solidFill>
                <a:latin typeface="Calibri" panose="020F0502020204030204" pitchFamily="34" charset="0"/>
                <a:cs typeface="Calibri" panose="020F0502020204030204" pitchFamily="34" charset="0"/>
              </a:rPr>
              <a:t>Barriers</a:t>
            </a:r>
            <a:r>
              <a:rPr lang="en-GB" sz="2400" b="1" dirty="0">
                <a:solidFill>
                  <a:srgbClr val="660066"/>
                </a:solidFill>
                <a:latin typeface="Verdana" panose="020B0604030504040204" pitchFamily="34" charset="0"/>
                <a:ea typeface="ＭＳ Ｐゴシック" panose="020B0600070205080204" pitchFamily="34" charset="-128"/>
              </a:rPr>
              <a:t> </a:t>
            </a:r>
            <a:r>
              <a:rPr lang="en-GB" sz="3600" spc="-50" dirty="0">
                <a:solidFill>
                  <a:schemeClr val="tx1">
                    <a:lumMod val="75000"/>
                    <a:lumOff val="25000"/>
                  </a:schemeClr>
                </a:solidFill>
                <a:latin typeface="Calibri" panose="020F0502020204030204" pitchFamily="34" charset="0"/>
                <a:cs typeface="Calibri" panose="020F0502020204030204" pitchFamily="34" charset="0"/>
              </a:rPr>
              <a:t>to Implementation of FaME/Otago in practice</a:t>
            </a:r>
            <a:endParaRPr lang="en-US" sz="3600" spc="-5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B6BEBCD-B0B3-39E7-B830-145CB705D2A3}"/>
              </a:ext>
            </a:extLst>
          </p:cNvPr>
          <p:cNvSpPr txBox="1"/>
          <p:nvPr/>
        </p:nvSpPr>
        <p:spPr>
          <a:xfrm>
            <a:off x="8637639" y="4366499"/>
            <a:ext cx="3274142" cy="1569660"/>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Physiotherapists rarely referred people onto exercise opportunities after ‘discharge’</a:t>
            </a:r>
          </a:p>
        </p:txBody>
      </p:sp>
    </p:spTree>
    <p:extLst>
      <p:ext uri="{BB962C8B-B14F-4D97-AF65-F5344CB8AC3E}">
        <p14:creationId xmlns:p14="http://schemas.microsoft.com/office/powerpoint/2010/main" val="403002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EBD1D1-F607-4C7D-83C0-6E2AE409848D}"/>
              </a:ext>
            </a:extLst>
          </p:cNvPr>
          <p:cNvSpPr>
            <a:spLocks noGrp="1"/>
          </p:cNvSpPr>
          <p:nvPr>
            <p:ph type="body" idx="1"/>
          </p:nvPr>
        </p:nvSpPr>
        <p:spPr>
          <a:xfrm>
            <a:off x="693548" y="1927023"/>
            <a:ext cx="7982449" cy="3450696"/>
          </a:xfrm>
        </p:spPr>
        <p:txBody>
          <a:bodyPr>
            <a:normAutofit/>
          </a:bodyPr>
          <a:lstStyle/>
          <a:p>
            <a:pPr marL="114300" indent="0">
              <a:buNone/>
            </a:pPr>
            <a:r>
              <a:rPr lang="en-GB" sz="3200" b="1" dirty="0"/>
              <a:t>Shared purpose</a:t>
            </a:r>
          </a:p>
          <a:p>
            <a:pPr marL="342900"/>
            <a:r>
              <a:rPr lang="en-GB" dirty="0"/>
              <a:t>Optimise partnership working between physios &amp; exercise professionals across exercise pathways</a:t>
            </a:r>
          </a:p>
          <a:p>
            <a:pPr marL="342900"/>
            <a:endParaRPr lang="en-GB" dirty="0"/>
          </a:p>
          <a:p>
            <a:pPr marL="342900"/>
            <a:r>
              <a:rPr lang="en-GB" i="1" dirty="0"/>
              <a:t>And shining a light on falls prevention: </a:t>
            </a:r>
            <a:r>
              <a:rPr lang="en-GB" sz="2400" dirty="0"/>
              <a:t>achieving sufficiently dosed exercise for falls prevention</a:t>
            </a:r>
            <a:endParaRPr lang="en-GB" dirty="0"/>
          </a:p>
          <a:p>
            <a:endParaRPr lang="en-GB" dirty="0"/>
          </a:p>
        </p:txBody>
      </p:sp>
      <p:sp>
        <p:nvSpPr>
          <p:cNvPr id="3" name="Title 2">
            <a:extLst>
              <a:ext uri="{FF2B5EF4-FFF2-40B4-BE49-F238E27FC236}">
                <a16:creationId xmlns:a16="http://schemas.microsoft.com/office/drawing/2014/main" id="{036B2128-D8D0-40E6-9033-32219AA3589D}"/>
              </a:ext>
            </a:extLst>
          </p:cNvPr>
          <p:cNvSpPr>
            <a:spLocks noGrp="1"/>
          </p:cNvSpPr>
          <p:nvPr>
            <p:ph type="title"/>
          </p:nvPr>
        </p:nvSpPr>
        <p:spPr>
          <a:xfrm>
            <a:off x="272872" y="430199"/>
            <a:ext cx="8229600" cy="1252728"/>
          </a:xfrm>
        </p:spPr>
        <p:txBody>
          <a:bodyPr/>
          <a:lstStyle/>
          <a:p>
            <a:r>
              <a:rPr lang="en-GB" b="1" dirty="0">
                <a:solidFill>
                  <a:srgbClr val="002060"/>
                </a:solidFill>
              </a:rPr>
              <a:t>Continued Collaboration</a:t>
            </a:r>
          </a:p>
        </p:txBody>
      </p:sp>
      <p:pic>
        <p:nvPicPr>
          <p:cNvPr id="6" name="Picture 5" descr="/var/folders/fl/c3b0pp5s6cxcjl8l286s1ddr0000gn/T/com.microsoft.Word/Content.MSO/A38CE7B1.tmp">
            <a:extLst>
              <a:ext uri="{FF2B5EF4-FFF2-40B4-BE49-F238E27FC236}">
                <a16:creationId xmlns:a16="http://schemas.microsoft.com/office/drawing/2014/main" id="{8AA89E8B-970A-4A05-9F8C-3F140EC60982}"/>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10560772" y="3073601"/>
            <a:ext cx="1567728" cy="1364444"/>
          </a:xfrm>
          <a:prstGeom prst="rect">
            <a:avLst/>
          </a:prstGeom>
          <a:noFill/>
          <a:ln>
            <a:noFill/>
          </a:ln>
        </p:spPr>
      </p:pic>
      <p:pic>
        <p:nvPicPr>
          <p:cNvPr id="5" name="Picture 4">
            <a:extLst>
              <a:ext uri="{FF2B5EF4-FFF2-40B4-BE49-F238E27FC236}">
                <a16:creationId xmlns:a16="http://schemas.microsoft.com/office/drawing/2014/main" id="{A58CDE67-48F9-F0EC-F8A4-D5A5BB8EA9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21690369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EFE08-9599-7474-0909-6A401241B807}"/>
              </a:ext>
            </a:extLst>
          </p:cNvPr>
          <p:cNvSpPr>
            <a:spLocks noGrp="1"/>
          </p:cNvSpPr>
          <p:nvPr>
            <p:ph type="title"/>
          </p:nvPr>
        </p:nvSpPr>
        <p:spPr>
          <a:xfrm>
            <a:off x="321971" y="410368"/>
            <a:ext cx="10302919" cy="1325563"/>
          </a:xfrm>
        </p:spPr>
        <p:txBody>
          <a:bodyPr/>
          <a:lstStyle/>
          <a:p>
            <a:r>
              <a:rPr lang="en-US" dirty="0"/>
              <a:t>What barriers are there to you using the new referral forms? </a:t>
            </a:r>
            <a:endParaRPr lang="en-GB" dirty="0"/>
          </a:p>
        </p:txBody>
      </p:sp>
      <p:sp>
        <p:nvSpPr>
          <p:cNvPr id="3" name="Content Placeholder 2">
            <a:extLst>
              <a:ext uri="{FF2B5EF4-FFF2-40B4-BE49-F238E27FC236}">
                <a16:creationId xmlns:a16="http://schemas.microsoft.com/office/drawing/2014/main" id="{2791DEF2-A662-6627-2157-C0B6EE010FD3}"/>
              </a:ext>
            </a:extLst>
          </p:cNvPr>
          <p:cNvSpPr>
            <a:spLocks noGrp="1"/>
          </p:cNvSpPr>
          <p:nvPr>
            <p:ph idx="1"/>
          </p:nvPr>
        </p:nvSpPr>
        <p:spPr/>
        <p:txBody>
          <a:bodyPr/>
          <a:lstStyle/>
          <a:p>
            <a:r>
              <a:rPr lang="en-US" dirty="0"/>
              <a:t>Log on to: </a:t>
            </a:r>
            <a:r>
              <a:rPr lang="en-US" dirty="0">
                <a:hlinkClick r:id="rId2"/>
              </a:rPr>
              <a:t>www.menti.com</a:t>
            </a:r>
            <a:endParaRPr lang="en-US" dirty="0"/>
          </a:p>
          <a:p>
            <a:r>
              <a:rPr lang="en-GB" dirty="0"/>
              <a:t>Use code: 1669 7788</a:t>
            </a:r>
          </a:p>
        </p:txBody>
      </p:sp>
      <p:pic>
        <p:nvPicPr>
          <p:cNvPr id="5" name="Picture 4" descr="Icon&#10;&#10;Description automatically generated">
            <a:extLst>
              <a:ext uri="{FF2B5EF4-FFF2-40B4-BE49-F238E27FC236}">
                <a16:creationId xmlns:a16="http://schemas.microsoft.com/office/drawing/2014/main" id="{BAF41C37-28B2-9925-5FBB-96DB58E8C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5375" y="1870470"/>
            <a:ext cx="4213201" cy="3512899"/>
          </a:xfrm>
          <a:prstGeom prst="rect">
            <a:avLst/>
          </a:prstGeom>
        </p:spPr>
      </p:pic>
      <p:pic>
        <p:nvPicPr>
          <p:cNvPr id="4" name="Picture 3">
            <a:extLst>
              <a:ext uri="{FF2B5EF4-FFF2-40B4-BE49-F238E27FC236}">
                <a16:creationId xmlns:a16="http://schemas.microsoft.com/office/drawing/2014/main" id="{E884EEA7-52A5-B7C1-6081-B1FBBEBB78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6" name="TextBox 5">
            <a:extLst>
              <a:ext uri="{FF2B5EF4-FFF2-40B4-BE49-F238E27FC236}">
                <a16:creationId xmlns:a16="http://schemas.microsoft.com/office/drawing/2014/main" id="{AE7BD148-49F4-FCE0-BDEC-4CB8DF932568}"/>
              </a:ext>
            </a:extLst>
          </p:cNvPr>
          <p:cNvSpPr txBox="1"/>
          <p:nvPr/>
        </p:nvSpPr>
        <p:spPr>
          <a:xfrm>
            <a:off x="528035" y="5517909"/>
            <a:ext cx="6207616" cy="523220"/>
          </a:xfrm>
          <a:prstGeom prst="rect">
            <a:avLst/>
          </a:prstGeom>
          <a:noFill/>
        </p:spPr>
        <p:txBody>
          <a:bodyPr wrap="square" rtlCol="0">
            <a:spAutoFit/>
          </a:bodyPr>
          <a:lstStyle/>
          <a:p>
            <a:r>
              <a:rPr lang="en-US" sz="2800" dirty="0"/>
              <a:t>Give us up to 3 words (3 barriers) </a:t>
            </a:r>
          </a:p>
        </p:txBody>
      </p:sp>
    </p:spTree>
    <p:extLst>
      <p:ext uri="{BB962C8B-B14F-4D97-AF65-F5344CB8AC3E}">
        <p14:creationId xmlns:p14="http://schemas.microsoft.com/office/powerpoint/2010/main" val="145522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F97D84EE-2A82-C124-B660-A15EF85576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193" y="367845"/>
            <a:ext cx="11358190" cy="5885997"/>
          </a:xfrm>
        </p:spPr>
      </p:pic>
    </p:spTree>
    <p:extLst>
      <p:ext uri="{BB962C8B-B14F-4D97-AF65-F5344CB8AC3E}">
        <p14:creationId xmlns:p14="http://schemas.microsoft.com/office/powerpoint/2010/main" val="2085687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2741-003C-EC8C-908F-6A6615FABD1C}"/>
              </a:ext>
            </a:extLst>
          </p:cNvPr>
          <p:cNvSpPr>
            <a:spLocks noGrp="1"/>
          </p:cNvSpPr>
          <p:nvPr>
            <p:ph type="title"/>
          </p:nvPr>
        </p:nvSpPr>
        <p:spPr/>
        <p:txBody>
          <a:bodyPr>
            <a:normAutofit/>
          </a:bodyPr>
          <a:lstStyle/>
          <a:p>
            <a:r>
              <a:rPr lang="en-US" dirty="0"/>
              <a:t>Overcoming barriers to </a:t>
            </a:r>
            <a:r>
              <a:rPr lang="en-US" dirty="0" err="1"/>
              <a:t>optimising</a:t>
            </a:r>
            <a:r>
              <a:rPr lang="en-US" dirty="0"/>
              <a:t> outcomes for those who have fallen/are at risk of falling</a:t>
            </a:r>
          </a:p>
        </p:txBody>
      </p:sp>
      <p:pic>
        <p:nvPicPr>
          <p:cNvPr id="4" name="Picture 3">
            <a:extLst>
              <a:ext uri="{FF2B5EF4-FFF2-40B4-BE49-F238E27FC236}">
                <a16:creationId xmlns:a16="http://schemas.microsoft.com/office/drawing/2014/main" id="{8FF9E606-52C9-4C76-8CA4-3493B1D6D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9045453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39165" y="188913"/>
            <a:ext cx="7143036" cy="1143000"/>
          </a:xfrm>
        </p:spPr>
        <p:txBody>
          <a:bodyPr>
            <a:normAutofit fontScale="90000"/>
          </a:bodyPr>
          <a:lstStyle/>
          <a:p>
            <a:r>
              <a:rPr lang="en-GB" sz="4267" b="1" dirty="0"/>
              <a:t>How many trained OEP Leaders or PSIs are out there?</a:t>
            </a:r>
          </a:p>
        </p:txBody>
      </p:sp>
      <p:sp>
        <p:nvSpPr>
          <p:cNvPr id="6147" name="Content Placeholder 2"/>
          <p:cNvSpPr>
            <a:spLocks noGrp="1"/>
          </p:cNvSpPr>
          <p:nvPr>
            <p:ph idx="1"/>
          </p:nvPr>
        </p:nvSpPr>
        <p:spPr>
          <a:xfrm>
            <a:off x="1743077" y="1557338"/>
            <a:ext cx="10305585" cy="4538663"/>
          </a:xfrm>
        </p:spPr>
        <p:txBody>
          <a:bodyPr>
            <a:normAutofit/>
          </a:bodyPr>
          <a:lstStyle/>
          <a:p>
            <a:r>
              <a:rPr lang="en-GB" sz="2133" b="1" dirty="0">
                <a:cs typeface="Times New Roman" charset="0"/>
              </a:rPr>
              <a:t>LLT. </a:t>
            </a:r>
            <a:r>
              <a:rPr lang="en-GB" sz="2133" dirty="0">
                <a:cs typeface="Times New Roman" charset="0"/>
              </a:rPr>
              <a:t>Not for Profit Training Company set up 2003. Training developed with funding from the Department of Health</a:t>
            </a:r>
          </a:p>
          <a:p>
            <a:r>
              <a:rPr lang="en-GB" sz="2133" b="1" dirty="0">
                <a:cs typeface="Times New Roman" charset="0"/>
              </a:rPr>
              <a:t>Trained over 4000 FaME instructors (PSIs) </a:t>
            </a:r>
            <a:r>
              <a:rPr lang="en-GB" sz="2133" dirty="0">
                <a:cs typeface="Times New Roman" charset="0"/>
              </a:rPr>
              <a:t>- exercise instructors, physiotherapists, occupational therapists and nurses </a:t>
            </a:r>
            <a:endParaRPr lang="en-GB" sz="2133" b="1" dirty="0">
              <a:cs typeface="Times New Roman" charset="0"/>
            </a:endParaRPr>
          </a:p>
          <a:p>
            <a:r>
              <a:rPr lang="en-GB" sz="2133" b="1" dirty="0">
                <a:cs typeface="Times New Roman" charset="0"/>
              </a:rPr>
              <a:t>Trained over 3500 Otago Exercise Leaders -</a:t>
            </a:r>
            <a:r>
              <a:rPr lang="en-GB" sz="2133" dirty="0">
                <a:cs typeface="Times New Roman" charset="0"/>
              </a:rPr>
              <a:t> exercise instructors, physiotherapists, occupational therapists and nurses </a:t>
            </a:r>
            <a:endParaRPr lang="en-GB" sz="2133" b="1" dirty="0">
              <a:cs typeface="Times New Roman" charset="0"/>
            </a:endParaRPr>
          </a:p>
          <a:p>
            <a:r>
              <a:rPr lang="en-GB" sz="2133" dirty="0">
                <a:cs typeface="Times New Roman" charset="0"/>
              </a:rPr>
              <a:t>Specialist exercise qualification within UK National Exercise Referral Framework [L4 Skills Active Endorsed Falls Qualification]. Now CIMSPA endorsed.</a:t>
            </a:r>
          </a:p>
          <a:p>
            <a:r>
              <a:rPr lang="en-GB" sz="2133" dirty="0">
                <a:cs typeface="Times New Roman" charset="0"/>
              </a:rPr>
              <a:t>AGILE – specialist interest group of Chartered Society of Physiotherapists – Tutor on course and encourage transitions.</a:t>
            </a:r>
          </a:p>
          <a:p>
            <a:pPr>
              <a:buFontTx/>
              <a:buNone/>
            </a:pPr>
            <a:endParaRPr lang="en-GB" sz="2133" dirty="0">
              <a:cs typeface="Times New Roman" charset="0"/>
            </a:endParaRPr>
          </a:p>
          <a:p>
            <a:endParaRPr lang="en-GB" sz="2133" dirty="0">
              <a:cs typeface="Times New Roman" charset="0"/>
            </a:endParaRPr>
          </a:p>
        </p:txBody>
      </p:sp>
      <p:pic>
        <p:nvPicPr>
          <p:cNvPr id="6148" name="Picture 2" descr="Postural Stability Instruc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652" y="1557337"/>
            <a:ext cx="1368425" cy="113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1" descr="lltlogo_whitebkg_print">
            <a:extLst>
              <a:ext uri="{FF2B5EF4-FFF2-40B4-BE49-F238E27FC236}">
                <a16:creationId xmlns:a16="http://schemas.microsoft.com/office/drawing/2014/main" id="{4D528E4F-3D8B-E949-9D78-8AC66D0DFB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271" y="245137"/>
            <a:ext cx="1958528" cy="90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2" descr="Otago Exercise Programme Leader">
            <a:extLst>
              <a:ext uri="{FF2B5EF4-FFF2-40B4-BE49-F238E27FC236}">
                <a16:creationId xmlns:a16="http://schemas.microsoft.com/office/drawing/2014/main" id="{0AA2F325-D9B0-2F35-D015-0DF29C0E65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6238" y="3258343"/>
            <a:ext cx="1366839" cy="113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58141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10C15-A75B-18AB-B7DE-CB45C509465E}"/>
              </a:ext>
            </a:extLst>
          </p:cNvPr>
          <p:cNvPicPr>
            <a:picLocks noChangeAspect="1"/>
          </p:cNvPicPr>
          <p:nvPr/>
        </p:nvPicPr>
        <p:blipFill>
          <a:blip r:embed="rId2"/>
          <a:stretch>
            <a:fillRect/>
          </a:stretch>
        </p:blipFill>
        <p:spPr>
          <a:xfrm>
            <a:off x="355846" y="70033"/>
            <a:ext cx="8344808" cy="5295099"/>
          </a:xfrm>
          <a:prstGeom prst="rect">
            <a:avLst/>
          </a:prstGeom>
        </p:spPr>
      </p:pic>
      <p:pic>
        <p:nvPicPr>
          <p:cNvPr id="5" name="Picture 4">
            <a:extLst>
              <a:ext uri="{FF2B5EF4-FFF2-40B4-BE49-F238E27FC236}">
                <a16:creationId xmlns:a16="http://schemas.microsoft.com/office/drawing/2014/main" id="{4BD0899B-1B5B-38F7-4A1F-1A93B2096F0C}"/>
              </a:ext>
            </a:extLst>
          </p:cNvPr>
          <p:cNvPicPr>
            <a:picLocks noChangeAspect="1"/>
          </p:cNvPicPr>
          <p:nvPr/>
        </p:nvPicPr>
        <p:blipFill>
          <a:blip r:embed="rId3"/>
          <a:stretch>
            <a:fillRect/>
          </a:stretch>
        </p:blipFill>
        <p:spPr>
          <a:xfrm>
            <a:off x="465987" y="5127810"/>
            <a:ext cx="8723042" cy="1730190"/>
          </a:xfrm>
          <a:prstGeom prst="rect">
            <a:avLst/>
          </a:prstGeom>
        </p:spPr>
      </p:pic>
      <p:pic>
        <p:nvPicPr>
          <p:cNvPr id="2050" name="Picture 2" descr="Image result for age uk oldham logo">
            <a:extLst>
              <a:ext uri="{FF2B5EF4-FFF2-40B4-BE49-F238E27FC236}">
                <a16:creationId xmlns:a16="http://schemas.microsoft.com/office/drawing/2014/main" id="{76CE36C6-4C87-D41B-CE57-F41DA9DB62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89029" y="1434072"/>
            <a:ext cx="28194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BDABE9-3F97-F372-98FD-2807D675A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5531" y="5714098"/>
            <a:ext cx="1361822" cy="1143902"/>
          </a:xfrm>
          <a:prstGeom prst="rect">
            <a:avLst/>
          </a:prstGeom>
        </p:spPr>
      </p:pic>
    </p:spTree>
    <p:extLst>
      <p:ext uri="{BB962C8B-B14F-4D97-AF65-F5344CB8AC3E}">
        <p14:creationId xmlns:p14="http://schemas.microsoft.com/office/powerpoint/2010/main" val="1012910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0475-8BC7-C5B9-7847-7AD86B7D43FA}"/>
              </a:ext>
            </a:extLst>
          </p:cNvPr>
          <p:cNvSpPr>
            <a:spLocks noGrp="1"/>
          </p:cNvSpPr>
          <p:nvPr>
            <p:ph type="title"/>
          </p:nvPr>
        </p:nvSpPr>
        <p:spPr>
          <a:xfrm>
            <a:off x="373486" y="330420"/>
            <a:ext cx="11127347" cy="806823"/>
          </a:xfrm>
        </p:spPr>
        <p:txBody>
          <a:bodyPr>
            <a:normAutofit fontScale="90000"/>
          </a:bodyPr>
          <a:lstStyle/>
          <a:p>
            <a:r>
              <a:rPr lang="en-US" dirty="0"/>
              <a:t>Best practice - Therapy to Community Exercise Provision</a:t>
            </a:r>
          </a:p>
        </p:txBody>
      </p:sp>
      <p:sp>
        <p:nvSpPr>
          <p:cNvPr id="3" name="Content Placeholder 2">
            <a:extLst>
              <a:ext uri="{FF2B5EF4-FFF2-40B4-BE49-F238E27FC236}">
                <a16:creationId xmlns:a16="http://schemas.microsoft.com/office/drawing/2014/main" id="{6E0C3AC5-DD1A-C898-D73A-1F297488DA65}"/>
              </a:ext>
            </a:extLst>
          </p:cNvPr>
          <p:cNvSpPr>
            <a:spLocks noGrp="1"/>
          </p:cNvSpPr>
          <p:nvPr>
            <p:ph idx="1"/>
          </p:nvPr>
        </p:nvSpPr>
        <p:spPr>
          <a:xfrm>
            <a:off x="487630" y="1567899"/>
            <a:ext cx="3777468" cy="4639236"/>
          </a:xfrm>
        </p:spPr>
        <p:txBody>
          <a:bodyPr>
            <a:normAutofit/>
          </a:bodyPr>
          <a:lstStyle/>
          <a:p>
            <a:r>
              <a:rPr lang="en-US" sz="2000" dirty="0" err="1">
                <a:latin typeface="+mj-lt"/>
              </a:rPr>
              <a:t>Rotherham</a:t>
            </a:r>
            <a:r>
              <a:rPr lang="en-US" sz="2000" dirty="0">
                <a:latin typeface="+mj-lt"/>
              </a:rPr>
              <a:t> (2017) Pathway specifically to aid transition on for effective dose requirements</a:t>
            </a:r>
          </a:p>
          <a:p>
            <a:r>
              <a:rPr lang="en-US" sz="2000" dirty="0">
                <a:latin typeface="+mj-lt"/>
              </a:rPr>
              <a:t>12 week NHS therapy exercise… then</a:t>
            </a:r>
          </a:p>
          <a:p>
            <a:r>
              <a:rPr lang="en-US" sz="2000" dirty="0">
                <a:latin typeface="+mj-lt"/>
              </a:rPr>
              <a:t>12 week group Otago exercise community based program </a:t>
            </a:r>
          </a:p>
          <a:p>
            <a:r>
              <a:rPr lang="en-US" sz="2000" dirty="0">
                <a:latin typeface="+mj-lt"/>
              </a:rPr>
              <a:t>Followed by unlimited time strength and balance sessions (FaME)</a:t>
            </a:r>
          </a:p>
          <a:p>
            <a:r>
              <a:rPr lang="en-US" sz="2000" dirty="0">
                <a:latin typeface="+mj-lt"/>
              </a:rPr>
              <a:t>63% of people transitioned on to FaME sessions</a:t>
            </a:r>
          </a:p>
          <a:p>
            <a:r>
              <a:rPr lang="en-US" sz="2000" dirty="0">
                <a:latin typeface="+mj-lt"/>
              </a:rPr>
              <a:t>Reduced </a:t>
            </a:r>
            <a:r>
              <a:rPr lang="en-US" sz="2000" dirty="0" err="1">
                <a:latin typeface="+mj-lt"/>
              </a:rPr>
              <a:t>hospitalisations</a:t>
            </a:r>
            <a:r>
              <a:rPr lang="en-US" sz="2000" dirty="0">
                <a:latin typeface="+mj-lt"/>
              </a:rPr>
              <a:t> and injuries</a:t>
            </a:r>
          </a:p>
          <a:p>
            <a:endParaRPr lang="en-US" sz="2000" dirty="0">
              <a:latin typeface="+mj-lt"/>
            </a:endParaRPr>
          </a:p>
        </p:txBody>
      </p:sp>
      <p:sp>
        <p:nvSpPr>
          <p:cNvPr id="6" name="TextBox 5">
            <a:extLst>
              <a:ext uri="{FF2B5EF4-FFF2-40B4-BE49-F238E27FC236}">
                <a16:creationId xmlns:a16="http://schemas.microsoft.com/office/drawing/2014/main" id="{7FDA766C-1AD9-8FB3-586B-98330F7B9AC8}"/>
              </a:ext>
            </a:extLst>
          </p:cNvPr>
          <p:cNvSpPr txBox="1"/>
          <p:nvPr/>
        </p:nvSpPr>
        <p:spPr>
          <a:xfrm>
            <a:off x="9108141" y="6348739"/>
            <a:ext cx="1371600" cy="369332"/>
          </a:xfrm>
          <a:prstGeom prst="rect">
            <a:avLst/>
          </a:prstGeom>
          <a:noFill/>
        </p:spPr>
        <p:txBody>
          <a:bodyPr wrap="square" rtlCol="0">
            <a:spAutoFit/>
          </a:bodyPr>
          <a:lstStyle/>
          <a:p>
            <a:pPr algn="r"/>
            <a:r>
              <a:rPr lang="en-US" dirty="0">
                <a:solidFill>
                  <a:schemeClr val="bg1"/>
                </a:solidFill>
              </a:rPr>
              <a:t>#LLTOEP</a:t>
            </a:r>
          </a:p>
        </p:txBody>
      </p:sp>
      <p:sp>
        <p:nvSpPr>
          <p:cNvPr id="4" name="TextBox 3">
            <a:extLst>
              <a:ext uri="{FF2B5EF4-FFF2-40B4-BE49-F238E27FC236}">
                <a16:creationId xmlns:a16="http://schemas.microsoft.com/office/drawing/2014/main" id="{417F7E77-A3EF-4D50-7CEF-CA96D427CAEB}"/>
              </a:ext>
            </a:extLst>
          </p:cNvPr>
          <p:cNvSpPr txBox="1"/>
          <p:nvPr/>
        </p:nvSpPr>
        <p:spPr>
          <a:xfrm>
            <a:off x="7168255" y="6387893"/>
            <a:ext cx="4835978" cy="307777"/>
          </a:xfrm>
          <a:prstGeom prst="rect">
            <a:avLst/>
          </a:prstGeom>
          <a:noFill/>
        </p:spPr>
        <p:txBody>
          <a:bodyPr wrap="square" rtlCol="0">
            <a:spAutoFit/>
          </a:bodyPr>
          <a:lstStyle/>
          <a:p>
            <a:pPr algn="r"/>
            <a:r>
              <a:rPr lang="en-US" sz="1400" i="1" dirty="0">
                <a:solidFill>
                  <a:schemeClr val="bg1">
                    <a:lumMod val="50000"/>
                  </a:schemeClr>
                </a:solidFill>
              </a:rPr>
              <a:t>Hawley Hague, Physio Theory Practice 2017</a:t>
            </a:r>
          </a:p>
        </p:txBody>
      </p:sp>
      <p:pic>
        <p:nvPicPr>
          <p:cNvPr id="7" name="Picture 2" descr="C:\Users\Owner\AppData\Local\Temp\DSC_0038.JPG">
            <a:extLst>
              <a:ext uri="{FF2B5EF4-FFF2-40B4-BE49-F238E27FC236}">
                <a16:creationId xmlns:a16="http://schemas.microsoft.com/office/drawing/2014/main" id="{4F74333D-9034-F866-B97D-E4B793BAF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8822" y="3426055"/>
            <a:ext cx="1993107" cy="278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87D11B5E-42F0-1FA4-B816-E906547FB363}"/>
              </a:ext>
            </a:extLst>
          </p:cNvPr>
          <p:cNvGrpSpPr/>
          <p:nvPr/>
        </p:nvGrpSpPr>
        <p:grpSpPr>
          <a:xfrm>
            <a:off x="4550746" y="1567899"/>
            <a:ext cx="7453487" cy="4213169"/>
            <a:chOff x="3447739" y="1695193"/>
            <a:chExt cx="7453487" cy="4213169"/>
          </a:xfrm>
        </p:grpSpPr>
        <p:sp>
          <p:nvSpPr>
            <p:cNvPr id="11" name="TextBox 10">
              <a:extLst>
                <a:ext uri="{FF2B5EF4-FFF2-40B4-BE49-F238E27FC236}">
                  <a16:creationId xmlns:a16="http://schemas.microsoft.com/office/drawing/2014/main" id="{967D4981-779D-47A2-88D4-926F3D5DE481}"/>
                </a:ext>
              </a:extLst>
            </p:cNvPr>
            <p:cNvSpPr txBox="1"/>
            <p:nvPr/>
          </p:nvSpPr>
          <p:spPr>
            <a:xfrm>
              <a:off x="3447739" y="1695193"/>
              <a:ext cx="3147934" cy="646331"/>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Therapy led rehabilitation</a:t>
              </a:r>
            </a:p>
            <a:p>
              <a:r>
                <a:rPr lang="en-US" dirty="0">
                  <a:solidFill>
                    <a:schemeClr val="bg1"/>
                  </a:solidFill>
                </a:rPr>
                <a:t>NHS – 12 weeks</a:t>
              </a:r>
            </a:p>
          </p:txBody>
        </p:sp>
        <p:sp>
          <p:nvSpPr>
            <p:cNvPr id="12" name="TextBox 11">
              <a:extLst>
                <a:ext uri="{FF2B5EF4-FFF2-40B4-BE49-F238E27FC236}">
                  <a16:creationId xmlns:a16="http://schemas.microsoft.com/office/drawing/2014/main" id="{78D491A4-64F7-5391-91FA-07509A3C4C3C}"/>
                </a:ext>
              </a:extLst>
            </p:cNvPr>
            <p:cNvSpPr txBox="1"/>
            <p:nvPr/>
          </p:nvSpPr>
          <p:spPr>
            <a:xfrm>
              <a:off x="6790544" y="2414530"/>
              <a:ext cx="4110682"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Referral from GP</a:t>
              </a:r>
            </a:p>
            <a:p>
              <a:r>
                <a:rPr lang="en-US" dirty="0">
                  <a:solidFill>
                    <a:schemeClr val="bg1"/>
                  </a:solidFill>
                </a:rPr>
                <a:t>Not eligible for rehabilitation but could benefit from S &amp; B programme</a:t>
              </a:r>
            </a:p>
          </p:txBody>
        </p:sp>
        <p:sp>
          <p:nvSpPr>
            <p:cNvPr id="13" name="TextBox 12">
              <a:extLst>
                <a:ext uri="{FF2B5EF4-FFF2-40B4-BE49-F238E27FC236}">
                  <a16:creationId xmlns:a16="http://schemas.microsoft.com/office/drawing/2014/main" id="{6F76AC84-EDEF-9441-A0D0-E01016B659DE}"/>
                </a:ext>
              </a:extLst>
            </p:cNvPr>
            <p:cNvSpPr txBox="1"/>
            <p:nvPr/>
          </p:nvSpPr>
          <p:spPr>
            <a:xfrm>
              <a:off x="3942413" y="3429000"/>
              <a:ext cx="2653260"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Otago program</a:t>
              </a:r>
            </a:p>
            <a:p>
              <a:r>
                <a:rPr lang="en-US" dirty="0">
                  <a:solidFill>
                    <a:schemeClr val="bg1"/>
                  </a:solidFill>
                </a:rPr>
                <a:t>Community OEP Leader</a:t>
              </a:r>
            </a:p>
            <a:p>
              <a:r>
                <a:rPr lang="en-US" dirty="0">
                  <a:solidFill>
                    <a:schemeClr val="bg1"/>
                  </a:solidFill>
                </a:rPr>
                <a:t>12 weeks</a:t>
              </a:r>
            </a:p>
          </p:txBody>
        </p:sp>
        <p:sp>
          <p:nvSpPr>
            <p:cNvPr id="14" name="TextBox 13">
              <a:extLst>
                <a:ext uri="{FF2B5EF4-FFF2-40B4-BE49-F238E27FC236}">
                  <a16:creationId xmlns:a16="http://schemas.microsoft.com/office/drawing/2014/main" id="{300DAA70-89F9-DFCC-DA66-D939603D9DBA}"/>
                </a:ext>
              </a:extLst>
            </p:cNvPr>
            <p:cNvSpPr txBox="1"/>
            <p:nvPr/>
          </p:nvSpPr>
          <p:spPr>
            <a:xfrm>
              <a:off x="3447739" y="4985032"/>
              <a:ext cx="3147934" cy="923330"/>
            </a:xfrm>
            <a:prstGeom prst="rect">
              <a:avLst/>
            </a:prstGeom>
            <a:solidFill>
              <a:schemeClr val="accent2">
                <a:lumMod val="75000"/>
              </a:schemeClr>
            </a:solidFill>
            <a:ln>
              <a:solidFill>
                <a:schemeClr val="tx1"/>
              </a:solidFill>
            </a:ln>
          </p:spPr>
          <p:txBody>
            <a:bodyPr wrap="square" rtlCol="0">
              <a:spAutoFit/>
            </a:bodyPr>
            <a:lstStyle/>
            <a:p>
              <a:r>
                <a:rPr lang="en-US" dirty="0">
                  <a:solidFill>
                    <a:schemeClr val="bg1"/>
                  </a:solidFill>
                </a:rPr>
                <a:t>FaME program (Active Always)</a:t>
              </a:r>
            </a:p>
            <a:p>
              <a:r>
                <a:rPr lang="en-US" dirty="0">
                  <a:solidFill>
                    <a:schemeClr val="bg1"/>
                  </a:solidFill>
                </a:rPr>
                <a:t>Community PSI led</a:t>
              </a:r>
            </a:p>
            <a:p>
              <a:r>
                <a:rPr lang="en-US" dirty="0">
                  <a:solidFill>
                    <a:schemeClr val="bg1"/>
                  </a:solidFill>
                </a:rPr>
                <a:t>Ongoing </a:t>
              </a:r>
            </a:p>
          </p:txBody>
        </p:sp>
        <p:cxnSp>
          <p:nvCxnSpPr>
            <p:cNvPr id="15" name="Straight Arrow Connector 14">
              <a:extLst>
                <a:ext uri="{FF2B5EF4-FFF2-40B4-BE49-F238E27FC236}">
                  <a16:creationId xmlns:a16="http://schemas.microsoft.com/office/drawing/2014/main" id="{B40BCDBB-D90B-8794-4866-E24EF5BC0E0E}"/>
                </a:ext>
              </a:extLst>
            </p:cNvPr>
            <p:cNvCxnSpPr/>
            <p:nvPr/>
          </p:nvCxnSpPr>
          <p:spPr>
            <a:xfrm>
              <a:off x="3627620" y="2341524"/>
              <a:ext cx="0" cy="25902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id="{7C86518F-5147-2A48-F02A-145437F607CF}"/>
                </a:ext>
              </a:extLst>
            </p:cNvPr>
            <p:cNvCxnSpPr>
              <a:cxnSpLocks/>
            </p:cNvCxnSpPr>
            <p:nvPr/>
          </p:nvCxnSpPr>
          <p:spPr>
            <a:xfrm>
              <a:off x="4229725" y="2341524"/>
              <a:ext cx="0" cy="108747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A60206F5-8B23-469A-4EB0-C6DBF3197E72}"/>
                </a:ext>
              </a:extLst>
            </p:cNvPr>
            <p:cNvCxnSpPr>
              <a:cxnSpLocks/>
            </p:cNvCxnSpPr>
            <p:nvPr/>
          </p:nvCxnSpPr>
          <p:spPr>
            <a:xfrm>
              <a:off x="6096000" y="2876195"/>
              <a:ext cx="0" cy="54373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C8273915-5912-B906-7AF9-563B25BC9DFB}"/>
                </a:ext>
              </a:extLst>
            </p:cNvPr>
            <p:cNvCxnSpPr>
              <a:endCxn id="12" idx="1"/>
            </p:cNvCxnSpPr>
            <p:nvPr/>
          </p:nvCxnSpPr>
          <p:spPr>
            <a:xfrm>
              <a:off x="6096000" y="2876195"/>
              <a:ext cx="694544"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19" name="TextBox 18">
            <a:extLst>
              <a:ext uri="{FF2B5EF4-FFF2-40B4-BE49-F238E27FC236}">
                <a16:creationId xmlns:a16="http://schemas.microsoft.com/office/drawing/2014/main" id="{82589BAC-D59F-1160-557A-AED7D9D3E28A}"/>
              </a:ext>
            </a:extLst>
          </p:cNvPr>
          <p:cNvSpPr txBox="1"/>
          <p:nvPr/>
        </p:nvSpPr>
        <p:spPr>
          <a:xfrm>
            <a:off x="4550746" y="6071016"/>
            <a:ext cx="3147934" cy="369332"/>
          </a:xfrm>
          <a:prstGeom prst="rect">
            <a:avLst/>
          </a:prstGeom>
          <a:solidFill>
            <a:schemeClr val="accent2">
              <a:lumMod val="75000"/>
            </a:schemeClr>
          </a:solidFill>
        </p:spPr>
        <p:txBody>
          <a:bodyPr wrap="square" rtlCol="0">
            <a:spAutoFit/>
          </a:bodyPr>
          <a:lstStyle/>
          <a:p>
            <a:r>
              <a:rPr lang="en-US" dirty="0">
                <a:solidFill>
                  <a:schemeClr val="bg1"/>
                </a:solidFill>
              </a:rPr>
              <a:t>Other S &amp; B programs / Tai Chi </a:t>
            </a:r>
          </a:p>
        </p:txBody>
      </p:sp>
      <p:cxnSp>
        <p:nvCxnSpPr>
          <p:cNvPr id="21" name="Straight Arrow Connector 20">
            <a:extLst>
              <a:ext uri="{FF2B5EF4-FFF2-40B4-BE49-F238E27FC236}">
                <a16:creationId xmlns:a16="http://schemas.microsoft.com/office/drawing/2014/main" id="{B9FE7A1C-CC28-27CD-4380-BC703A73CDF1}"/>
              </a:ext>
            </a:extLst>
          </p:cNvPr>
          <p:cNvCxnSpPr/>
          <p:nvPr/>
        </p:nvCxnSpPr>
        <p:spPr>
          <a:xfrm>
            <a:off x="6100995" y="5781068"/>
            <a:ext cx="0" cy="2749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28FDC30B-AEE1-C5FC-A5F8-F24BBF5EE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03386" y="1281724"/>
            <a:ext cx="1100847" cy="924688"/>
          </a:xfrm>
          <a:prstGeom prst="rect">
            <a:avLst/>
          </a:prstGeom>
        </p:spPr>
      </p:pic>
    </p:spTree>
    <p:extLst>
      <p:ext uri="{BB962C8B-B14F-4D97-AF65-F5344CB8AC3E}">
        <p14:creationId xmlns:p14="http://schemas.microsoft.com/office/powerpoint/2010/main" val="435792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2"/>
          <p:cNvSpPr txBox="1">
            <a:spLocks noChangeArrowheads="1"/>
          </p:cNvSpPr>
          <p:nvPr/>
        </p:nvSpPr>
        <p:spPr bwMode="auto">
          <a:xfrm>
            <a:off x="4800601" y="2492376"/>
            <a:ext cx="2447925" cy="792163"/>
          </a:xfrm>
          <a:prstGeom prst="rect">
            <a:avLst/>
          </a:prstGeom>
          <a:solidFill>
            <a:srgbClr val="C0C0C0"/>
          </a:solidFill>
          <a:ln w="38100">
            <a:solidFill>
              <a:schemeClr val="tx1"/>
            </a:solidFill>
            <a:miter lim="800000"/>
            <a:headEnd/>
            <a:tailEnd/>
          </a:ln>
        </p:spPr>
        <p:txBody>
          <a:bodyPr/>
          <a:lstStyle/>
          <a:p>
            <a:pPr algn="ctr"/>
            <a:r>
              <a:rPr lang="en-GB" sz="1600" b="1" dirty="0">
                <a:solidFill>
                  <a:srgbClr val="000000"/>
                </a:solidFill>
                <a:latin typeface="Arial" pitchFamily="34" charset="0"/>
                <a:cs typeface="Times New Roman" pitchFamily="18" charset="0"/>
              </a:rPr>
              <a:t>Therapy led (based on Otago/FaME)</a:t>
            </a:r>
            <a:endParaRPr lang="en-GB" sz="900" b="1" dirty="0">
              <a:solidFill>
                <a:srgbClr val="000000"/>
              </a:solidFill>
              <a:cs typeface="Times New Roman" pitchFamily="18" charset="0"/>
            </a:endParaRPr>
          </a:p>
          <a:p>
            <a:pPr eaLnBrk="0" hangingPunct="0"/>
            <a:endParaRPr lang="en-GB" dirty="0">
              <a:solidFill>
                <a:schemeClr val="bg1"/>
              </a:solidFill>
              <a:latin typeface="Arial" pitchFamily="34" charset="0"/>
              <a:cs typeface="Times New Roman" pitchFamily="18" charset="0"/>
            </a:endParaRPr>
          </a:p>
        </p:txBody>
      </p:sp>
      <p:sp>
        <p:nvSpPr>
          <p:cNvPr id="12291" name="Text Box 10"/>
          <p:cNvSpPr txBox="1">
            <a:spLocks noChangeArrowheads="1"/>
          </p:cNvSpPr>
          <p:nvPr/>
        </p:nvSpPr>
        <p:spPr bwMode="auto">
          <a:xfrm>
            <a:off x="4800600" y="3573463"/>
            <a:ext cx="2374900" cy="863600"/>
          </a:xfrm>
          <a:prstGeom prst="rect">
            <a:avLst/>
          </a:prstGeom>
          <a:solidFill>
            <a:srgbClr val="CCFFCC"/>
          </a:solidFill>
          <a:ln w="38100">
            <a:solidFill>
              <a:schemeClr val="tx1"/>
            </a:solidFill>
            <a:miter lim="800000"/>
            <a:headEnd/>
            <a:tailEnd/>
          </a:ln>
        </p:spPr>
        <p:txBody>
          <a:bodyPr/>
          <a:lstStyle/>
          <a:p>
            <a:pPr algn="ctr"/>
            <a:r>
              <a:rPr lang="en-GB" sz="1600" b="1" dirty="0">
                <a:solidFill>
                  <a:srgbClr val="002060"/>
                </a:solidFill>
                <a:latin typeface="Arial" pitchFamily="34" charset="0"/>
                <a:cs typeface="Times New Roman" pitchFamily="18" charset="0"/>
              </a:rPr>
              <a:t>Chair Based Exercise Class</a:t>
            </a:r>
            <a:endParaRPr lang="en-GB" sz="900" b="1" dirty="0">
              <a:solidFill>
                <a:srgbClr val="002060"/>
              </a:solidFill>
              <a:cs typeface="Times New Roman" pitchFamily="18" charset="0"/>
            </a:endParaRPr>
          </a:p>
          <a:p>
            <a:pPr algn="ctr" eaLnBrk="0" hangingPunct="0"/>
            <a:r>
              <a:rPr lang="en-GB" sz="1600" b="1" dirty="0">
                <a:solidFill>
                  <a:srgbClr val="002060"/>
                </a:solidFill>
                <a:latin typeface="Arial" pitchFamily="34" charset="0"/>
                <a:cs typeface="Times New Roman" pitchFamily="18" charset="0"/>
              </a:rPr>
              <a:t>(Community based)</a:t>
            </a:r>
            <a:endParaRPr lang="en-GB" b="1" dirty="0">
              <a:solidFill>
                <a:srgbClr val="002060"/>
              </a:solidFill>
              <a:latin typeface="Arial" pitchFamily="34" charset="0"/>
              <a:cs typeface="Times New Roman" pitchFamily="18" charset="0"/>
            </a:endParaRPr>
          </a:p>
        </p:txBody>
      </p:sp>
      <p:sp>
        <p:nvSpPr>
          <p:cNvPr id="12292" name="Text Box 18"/>
          <p:cNvSpPr txBox="1">
            <a:spLocks noChangeArrowheads="1"/>
          </p:cNvSpPr>
          <p:nvPr/>
        </p:nvSpPr>
        <p:spPr bwMode="auto">
          <a:xfrm>
            <a:off x="4727575" y="4724400"/>
            <a:ext cx="2520950" cy="865188"/>
          </a:xfrm>
          <a:prstGeom prst="rect">
            <a:avLst/>
          </a:prstGeom>
          <a:solidFill>
            <a:srgbClr val="FFFF99"/>
          </a:solidFill>
          <a:ln w="38100">
            <a:solidFill>
              <a:schemeClr val="tx1"/>
            </a:solidFill>
            <a:miter lim="800000"/>
            <a:headEnd/>
            <a:tailEnd/>
          </a:ln>
        </p:spPr>
        <p:txBody>
          <a:bodyPr/>
          <a:lstStyle/>
          <a:p>
            <a:pPr algn="ctr"/>
            <a:r>
              <a:rPr lang="en-GB" sz="1600" b="1" dirty="0">
                <a:solidFill>
                  <a:srgbClr val="002060"/>
                </a:solidFill>
                <a:latin typeface="Arial" pitchFamily="34" charset="0"/>
                <a:cs typeface="Times New Roman" pitchFamily="18" charset="0"/>
              </a:rPr>
              <a:t>Exercise Referral Scheme</a:t>
            </a:r>
            <a:endParaRPr lang="en-GB" sz="900" b="1" dirty="0">
              <a:solidFill>
                <a:srgbClr val="002060"/>
              </a:solidFill>
              <a:cs typeface="Times New Roman" pitchFamily="18" charset="0"/>
            </a:endParaRPr>
          </a:p>
        </p:txBody>
      </p:sp>
      <p:sp>
        <p:nvSpPr>
          <p:cNvPr id="12293" name="Text Box 21"/>
          <p:cNvSpPr txBox="1">
            <a:spLocks noChangeArrowheads="1"/>
          </p:cNvSpPr>
          <p:nvPr/>
        </p:nvSpPr>
        <p:spPr bwMode="auto">
          <a:xfrm>
            <a:off x="7824788" y="3860800"/>
            <a:ext cx="2374900" cy="1079500"/>
          </a:xfrm>
          <a:prstGeom prst="rect">
            <a:avLst/>
          </a:prstGeom>
          <a:solidFill>
            <a:srgbClr val="CCFFCC"/>
          </a:solidFill>
          <a:ln w="38100">
            <a:solidFill>
              <a:srgbClr val="000000"/>
            </a:solidFill>
            <a:miter lim="800000"/>
            <a:headEnd/>
            <a:tailEnd/>
          </a:ln>
        </p:spPr>
        <p:txBody>
          <a:bodyPr/>
          <a:lstStyle/>
          <a:p>
            <a:pPr algn="ctr"/>
            <a:r>
              <a:rPr lang="en-GB" sz="1600" b="1" dirty="0">
                <a:latin typeface="Arial" pitchFamily="34" charset="0"/>
                <a:cs typeface="Times New Roman" pitchFamily="18" charset="0"/>
              </a:rPr>
              <a:t>FaME group programmes (Community based)</a:t>
            </a:r>
            <a:endParaRPr lang="en-GB" b="1" dirty="0">
              <a:latin typeface="Arial" pitchFamily="34" charset="0"/>
              <a:cs typeface="Times New Roman" pitchFamily="18" charset="0"/>
            </a:endParaRPr>
          </a:p>
        </p:txBody>
      </p:sp>
      <p:sp>
        <p:nvSpPr>
          <p:cNvPr id="12294" name="Text Box 17"/>
          <p:cNvSpPr txBox="1">
            <a:spLocks noChangeArrowheads="1"/>
          </p:cNvSpPr>
          <p:nvPr/>
        </p:nvSpPr>
        <p:spPr bwMode="auto">
          <a:xfrm>
            <a:off x="4727575" y="5734050"/>
            <a:ext cx="2520950" cy="865188"/>
          </a:xfrm>
          <a:prstGeom prst="rect">
            <a:avLst/>
          </a:prstGeom>
          <a:solidFill>
            <a:srgbClr val="FFFF99"/>
          </a:solidFill>
          <a:ln w="38100">
            <a:solidFill>
              <a:schemeClr val="tx1"/>
            </a:solidFill>
            <a:miter lim="800000"/>
            <a:headEnd/>
            <a:tailEnd/>
          </a:ln>
        </p:spPr>
        <p:txBody>
          <a:bodyPr/>
          <a:lstStyle/>
          <a:p>
            <a:pPr algn="ctr"/>
            <a:r>
              <a:rPr lang="en-GB" sz="1600" b="1" dirty="0">
                <a:solidFill>
                  <a:srgbClr val="002060"/>
                </a:solidFill>
                <a:latin typeface="Arial" pitchFamily="34" charset="0"/>
                <a:cs typeface="Times New Roman" pitchFamily="18" charset="0"/>
              </a:rPr>
              <a:t>Community based classes for older people</a:t>
            </a:r>
            <a:endParaRPr lang="en-GB" sz="900" b="1" dirty="0">
              <a:solidFill>
                <a:srgbClr val="002060"/>
              </a:solidFill>
              <a:cs typeface="Times New Roman" pitchFamily="18" charset="0"/>
            </a:endParaRPr>
          </a:p>
          <a:p>
            <a:pPr eaLnBrk="0" hangingPunct="0"/>
            <a:endParaRPr lang="en-GB" dirty="0">
              <a:solidFill>
                <a:srgbClr val="002060"/>
              </a:solidFill>
              <a:latin typeface="Arial" pitchFamily="34" charset="0"/>
              <a:cs typeface="Times New Roman" pitchFamily="18" charset="0"/>
            </a:endParaRPr>
          </a:p>
        </p:txBody>
      </p:sp>
      <p:sp>
        <p:nvSpPr>
          <p:cNvPr id="12295" name="Text Box 11"/>
          <p:cNvSpPr txBox="1">
            <a:spLocks noChangeArrowheads="1"/>
          </p:cNvSpPr>
          <p:nvPr/>
        </p:nvSpPr>
        <p:spPr bwMode="auto">
          <a:xfrm>
            <a:off x="1992313" y="3860800"/>
            <a:ext cx="2374900" cy="1079500"/>
          </a:xfrm>
          <a:prstGeom prst="rect">
            <a:avLst/>
          </a:prstGeom>
          <a:solidFill>
            <a:srgbClr val="CCFFCC"/>
          </a:solidFill>
          <a:ln w="38100">
            <a:solidFill>
              <a:schemeClr val="tx1"/>
            </a:solidFill>
            <a:miter lim="800000"/>
            <a:headEnd/>
            <a:tailEnd/>
          </a:ln>
        </p:spPr>
        <p:txBody>
          <a:bodyPr/>
          <a:lstStyle/>
          <a:p>
            <a:pPr algn="ctr"/>
            <a:r>
              <a:rPr lang="en-GB" sz="1600" b="1" dirty="0">
                <a:solidFill>
                  <a:srgbClr val="002060"/>
                </a:solidFill>
                <a:latin typeface="Arial" pitchFamily="34" charset="0"/>
                <a:cs typeface="Times New Roman" pitchFamily="18" charset="0"/>
              </a:rPr>
              <a:t>OTAGO </a:t>
            </a:r>
            <a:endParaRPr lang="en-GB" sz="1600" b="1" dirty="0">
              <a:solidFill>
                <a:srgbClr val="002060"/>
              </a:solidFill>
              <a:cs typeface="Times New Roman" pitchFamily="18" charset="0"/>
            </a:endParaRPr>
          </a:p>
          <a:p>
            <a:pPr algn="ctr" eaLnBrk="0" hangingPunct="0"/>
            <a:r>
              <a:rPr lang="en-GB" sz="1600" b="1" dirty="0">
                <a:solidFill>
                  <a:srgbClr val="002060"/>
                </a:solidFill>
                <a:latin typeface="Arial" pitchFamily="34" charset="0"/>
                <a:cs typeface="Times New Roman" pitchFamily="18" charset="0"/>
              </a:rPr>
              <a:t>Group programme</a:t>
            </a:r>
            <a:endParaRPr lang="en-GB" sz="900" b="1" dirty="0">
              <a:solidFill>
                <a:srgbClr val="002060"/>
              </a:solidFill>
              <a:cs typeface="Times New Roman" pitchFamily="18" charset="0"/>
            </a:endParaRPr>
          </a:p>
          <a:p>
            <a:pPr algn="ctr" eaLnBrk="0" hangingPunct="0"/>
            <a:r>
              <a:rPr lang="en-GB" sz="1600" b="1" dirty="0">
                <a:solidFill>
                  <a:srgbClr val="002060"/>
                </a:solidFill>
                <a:latin typeface="Arial" pitchFamily="34" charset="0"/>
                <a:cs typeface="Times New Roman" pitchFamily="18" charset="0"/>
              </a:rPr>
              <a:t>(Community based)</a:t>
            </a:r>
            <a:endParaRPr lang="en-GB" b="1" dirty="0">
              <a:solidFill>
                <a:srgbClr val="002060"/>
              </a:solidFill>
              <a:latin typeface="Arial" pitchFamily="34" charset="0"/>
              <a:cs typeface="Times New Roman" pitchFamily="18" charset="0"/>
            </a:endParaRPr>
          </a:p>
        </p:txBody>
      </p:sp>
      <p:sp>
        <p:nvSpPr>
          <p:cNvPr id="12296" name="Line 24"/>
          <p:cNvSpPr>
            <a:spLocks noChangeShapeType="1"/>
          </p:cNvSpPr>
          <p:nvPr/>
        </p:nvSpPr>
        <p:spPr bwMode="auto">
          <a:xfrm>
            <a:off x="6024563" y="1700214"/>
            <a:ext cx="0" cy="433387"/>
          </a:xfrm>
          <a:prstGeom prst="line">
            <a:avLst/>
          </a:prstGeom>
          <a:noFill/>
          <a:ln w="38100">
            <a:solidFill>
              <a:schemeClr val="tx1"/>
            </a:solidFill>
            <a:round/>
            <a:headEnd/>
            <a:tailEnd/>
          </a:ln>
        </p:spPr>
        <p:txBody>
          <a:bodyPr/>
          <a:lstStyle/>
          <a:p>
            <a:endParaRPr lang="en-GB"/>
          </a:p>
        </p:txBody>
      </p:sp>
      <p:sp>
        <p:nvSpPr>
          <p:cNvPr id="12297" name="Line 8"/>
          <p:cNvSpPr>
            <a:spLocks noChangeShapeType="1"/>
          </p:cNvSpPr>
          <p:nvPr/>
        </p:nvSpPr>
        <p:spPr bwMode="auto">
          <a:xfrm flipH="1">
            <a:off x="3143250" y="2276476"/>
            <a:ext cx="0" cy="1584325"/>
          </a:xfrm>
          <a:prstGeom prst="line">
            <a:avLst/>
          </a:prstGeom>
          <a:noFill/>
          <a:ln w="38100">
            <a:solidFill>
              <a:schemeClr val="tx1"/>
            </a:solidFill>
            <a:round/>
            <a:headEnd type="triangle" w="med" len="med"/>
            <a:tailEnd type="triangle" w="med" len="med"/>
          </a:ln>
        </p:spPr>
        <p:txBody>
          <a:bodyPr/>
          <a:lstStyle/>
          <a:p>
            <a:endParaRPr lang="en-GB"/>
          </a:p>
        </p:txBody>
      </p:sp>
      <p:sp>
        <p:nvSpPr>
          <p:cNvPr id="12299" name="Rectangle 26"/>
          <p:cNvSpPr>
            <a:spLocks noChangeArrowheads="1"/>
          </p:cNvSpPr>
          <p:nvPr/>
        </p:nvSpPr>
        <p:spPr bwMode="auto">
          <a:xfrm>
            <a:off x="-228600" y="443984"/>
            <a:ext cx="184731" cy="369332"/>
          </a:xfrm>
          <a:prstGeom prst="rect">
            <a:avLst/>
          </a:prstGeom>
          <a:noFill/>
          <a:ln w="9525">
            <a:noFill/>
            <a:miter lim="800000"/>
            <a:headEnd/>
            <a:tailEnd/>
          </a:ln>
        </p:spPr>
        <p:txBody>
          <a:bodyPr wrap="none" anchor="ctr">
            <a:spAutoFit/>
          </a:bodyPr>
          <a:lstStyle/>
          <a:p>
            <a:endParaRPr lang="en-US">
              <a:latin typeface="Arial" pitchFamily="34" charset="0"/>
            </a:endParaRPr>
          </a:p>
        </p:txBody>
      </p:sp>
      <p:sp>
        <p:nvSpPr>
          <p:cNvPr id="12300" name="Rectangle 30"/>
          <p:cNvSpPr>
            <a:spLocks noChangeArrowheads="1"/>
          </p:cNvSpPr>
          <p:nvPr/>
        </p:nvSpPr>
        <p:spPr bwMode="auto">
          <a:xfrm>
            <a:off x="-228600" y="1177926"/>
            <a:ext cx="184150" cy="777875"/>
          </a:xfrm>
          <a:prstGeom prst="rect">
            <a:avLst/>
          </a:prstGeom>
          <a:noFill/>
          <a:ln w="9525">
            <a:noFill/>
            <a:miter lim="800000"/>
            <a:headEnd/>
            <a:tailEnd/>
          </a:ln>
        </p:spPr>
        <p:txBody>
          <a:bodyPr wrap="none" anchor="ctr">
            <a:spAutoFit/>
          </a:bodyPr>
          <a:lstStyle/>
          <a:p>
            <a:pPr>
              <a:tabLst>
                <a:tab pos="4076700" algn="l"/>
              </a:tabLst>
            </a:pPr>
            <a:br>
              <a:rPr lang="en-GB" sz="900"/>
            </a:br>
            <a:endParaRPr lang="en-GB">
              <a:latin typeface="Arial" pitchFamily="34" charset="0"/>
            </a:endParaRPr>
          </a:p>
          <a:p>
            <a:pPr eaLnBrk="0" hangingPunct="0">
              <a:tabLst>
                <a:tab pos="4076700" algn="l"/>
              </a:tabLst>
            </a:pPr>
            <a:endParaRPr lang="en-GB">
              <a:latin typeface="Arial" pitchFamily="34" charset="0"/>
            </a:endParaRPr>
          </a:p>
        </p:txBody>
      </p:sp>
      <p:sp>
        <p:nvSpPr>
          <p:cNvPr id="12301" name="Rectangle 31"/>
          <p:cNvSpPr>
            <a:spLocks noChangeArrowheads="1"/>
          </p:cNvSpPr>
          <p:nvPr/>
        </p:nvSpPr>
        <p:spPr bwMode="auto">
          <a:xfrm>
            <a:off x="-228600" y="1955800"/>
            <a:ext cx="184150" cy="641350"/>
          </a:xfrm>
          <a:prstGeom prst="rect">
            <a:avLst/>
          </a:prstGeom>
          <a:noFill/>
          <a:ln w="9525">
            <a:noFill/>
            <a:miter lim="800000"/>
            <a:headEnd/>
            <a:tailEnd/>
          </a:ln>
        </p:spPr>
        <p:txBody>
          <a:bodyPr wrap="none" anchor="ctr">
            <a:spAutoFit/>
          </a:bodyPr>
          <a:lstStyle/>
          <a:p>
            <a:endParaRPr lang="en-GB">
              <a:latin typeface="Arial" pitchFamily="34" charset="0"/>
            </a:endParaRPr>
          </a:p>
          <a:p>
            <a:pPr eaLnBrk="0" hangingPunct="0"/>
            <a:endParaRPr lang="en-GB">
              <a:latin typeface="Arial" pitchFamily="34" charset="0"/>
            </a:endParaRPr>
          </a:p>
        </p:txBody>
      </p:sp>
      <p:sp>
        <p:nvSpPr>
          <p:cNvPr id="12302" name="Text Box 32"/>
          <p:cNvSpPr txBox="1">
            <a:spLocks noChangeArrowheads="1"/>
          </p:cNvSpPr>
          <p:nvPr/>
        </p:nvSpPr>
        <p:spPr bwMode="auto">
          <a:xfrm>
            <a:off x="1554486" y="813316"/>
            <a:ext cx="9155423" cy="853559"/>
          </a:xfrm>
          <a:prstGeom prst="rect">
            <a:avLst/>
          </a:prstGeom>
          <a:solidFill>
            <a:srgbClr val="C0C0C0">
              <a:alpha val="0"/>
            </a:srgbClr>
          </a:solidFill>
          <a:ln w="38100">
            <a:solidFill>
              <a:schemeClr val="tx1"/>
            </a:solidFill>
            <a:miter lim="800000"/>
            <a:headEnd/>
            <a:tailEnd/>
          </a:ln>
        </p:spPr>
        <p:txBody>
          <a:bodyPr/>
          <a:lstStyle/>
          <a:p>
            <a:pPr algn="ctr"/>
            <a:r>
              <a:rPr lang="en-GB" sz="1600" b="1" dirty="0">
                <a:solidFill>
                  <a:srgbClr val="7030A0"/>
                </a:solidFill>
                <a:latin typeface="Arial" pitchFamily="34" charset="0"/>
              </a:rPr>
              <a:t>Cambridge Falls Pathway</a:t>
            </a:r>
          </a:p>
          <a:p>
            <a:pPr algn="ctr"/>
            <a:endParaRPr lang="en-GB" sz="1600" b="1" dirty="0">
              <a:solidFill>
                <a:srgbClr val="7030A0"/>
              </a:solidFill>
              <a:latin typeface="Arial" pitchFamily="34" charset="0"/>
            </a:endParaRPr>
          </a:p>
          <a:p>
            <a:pPr algn="ctr"/>
            <a:r>
              <a:rPr lang="en-GB" sz="1600" b="1" dirty="0">
                <a:solidFill>
                  <a:srgbClr val="7030A0"/>
                </a:solidFill>
                <a:latin typeface="Arial" pitchFamily="34" charset="0"/>
              </a:rPr>
              <a:t>Falls Assessment: Identification of a falls problem and screening to determine risk factors *</a:t>
            </a:r>
            <a:endParaRPr lang="en-GB" b="1" dirty="0">
              <a:solidFill>
                <a:srgbClr val="7030A0"/>
              </a:solidFill>
              <a:latin typeface="Arial" pitchFamily="34" charset="0"/>
            </a:endParaRPr>
          </a:p>
        </p:txBody>
      </p:sp>
      <p:sp>
        <p:nvSpPr>
          <p:cNvPr id="12303" name="Line 33"/>
          <p:cNvSpPr>
            <a:spLocks noChangeShapeType="1"/>
          </p:cNvSpPr>
          <p:nvPr/>
        </p:nvSpPr>
        <p:spPr bwMode="auto">
          <a:xfrm>
            <a:off x="9336088" y="2276476"/>
            <a:ext cx="0" cy="1584325"/>
          </a:xfrm>
          <a:prstGeom prst="line">
            <a:avLst/>
          </a:prstGeom>
          <a:noFill/>
          <a:ln w="38100">
            <a:solidFill>
              <a:schemeClr val="tx1"/>
            </a:solidFill>
            <a:round/>
            <a:headEnd type="triangle" w="med" len="med"/>
            <a:tailEnd type="triangle" w="med" len="med"/>
          </a:ln>
        </p:spPr>
        <p:txBody>
          <a:bodyPr/>
          <a:lstStyle/>
          <a:p>
            <a:endParaRPr lang="en-GB"/>
          </a:p>
        </p:txBody>
      </p:sp>
      <p:sp>
        <p:nvSpPr>
          <p:cNvPr id="12305" name="Rectangle 39"/>
          <p:cNvSpPr>
            <a:spLocks noChangeArrowheads="1"/>
          </p:cNvSpPr>
          <p:nvPr/>
        </p:nvSpPr>
        <p:spPr bwMode="auto">
          <a:xfrm>
            <a:off x="2279650" y="1844675"/>
            <a:ext cx="7416800" cy="431800"/>
          </a:xfrm>
          <a:prstGeom prst="rect">
            <a:avLst/>
          </a:prstGeom>
          <a:solidFill>
            <a:schemeClr val="accent4">
              <a:lumMod val="60000"/>
              <a:lumOff val="40000"/>
            </a:schemeClr>
          </a:solidFill>
          <a:ln w="38100">
            <a:solidFill>
              <a:schemeClr val="tx1"/>
            </a:solidFill>
            <a:miter lim="800000"/>
            <a:headEnd/>
            <a:tailEnd/>
          </a:ln>
        </p:spPr>
        <p:txBody>
          <a:bodyPr wrap="none" anchor="ctr"/>
          <a:lstStyle/>
          <a:p>
            <a:pPr algn="ctr"/>
            <a:r>
              <a:rPr lang="en-GB" b="1" dirty="0">
                <a:solidFill>
                  <a:srgbClr val="660066"/>
                </a:solidFill>
                <a:latin typeface="Arial" pitchFamily="34" charset="0"/>
              </a:rPr>
              <a:t>Motivation Pathway</a:t>
            </a:r>
          </a:p>
        </p:txBody>
      </p:sp>
      <p:sp>
        <p:nvSpPr>
          <p:cNvPr id="12306" name="Line 40"/>
          <p:cNvSpPr>
            <a:spLocks noChangeShapeType="1"/>
          </p:cNvSpPr>
          <p:nvPr/>
        </p:nvSpPr>
        <p:spPr bwMode="auto">
          <a:xfrm>
            <a:off x="6024563" y="2276475"/>
            <a:ext cx="0" cy="215900"/>
          </a:xfrm>
          <a:prstGeom prst="line">
            <a:avLst/>
          </a:prstGeom>
          <a:noFill/>
          <a:ln w="38100">
            <a:solidFill>
              <a:schemeClr val="tx1"/>
            </a:solidFill>
            <a:round/>
            <a:headEnd/>
            <a:tailEnd type="triangle" w="med" len="med"/>
          </a:ln>
        </p:spPr>
        <p:txBody>
          <a:bodyPr/>
          <a:lstStyle/>
          <a:p>
            <a:endParaRPr lang="en-GB"/>
          </a:p>
        </p:txBody>
      </p:sp>
      <p:sp>
        <p:nvSpPr>
          <p:cNvPr id="12307" name="Line 41"/>
          <p:cNvSpPr>
            <a:spLocks noChangeShapeType="1"/>
          </p:cNvSpPr>
          <p:nvPr/>
        </p:nvSpPr>
        <p:spPr bwMode="auto">
          <a:xfrm flipH="1">
            <a:off x="3935413" y="2924176"/>
            <a:ext cx="0" cy="936625"/>
          </a:xfrm>
          <a:prstGeom prst="line">
            <a:avLst/>
          </a:prstGeom>
          <a:noFill/>
          <a:ln w="38100">
            <a:solidFill>
              <a:schemeClr val="tx1"/>
            </a:solidFill>
            <a:round/>
            <a:headEnd/>
            <a:tailEnd type="triangle" w="med" len="med"/>
          </a:ln>
        </p:spPr>
        <p:txBody>
          <a:bodyPr/>
          <a:lstStyle/>
          <a:p>
            <a:endParaRPr lang="en-GB"/>
          </a:p>
        </p:txBody>
      </p:sp>
      <p:sp>
        <p:nvSpPr>
          <p:cNvPr id="12308" name="Line 42"/>
          <p:cNvSpPr>
            <a:spLocks noChangeShapeType="1"/>
          </p:cNvSpPr>
          <p:nvPr/>
        </p:nvSpPr>
        <p:spPr bwMode="auto">
          <a:xfrm flipH="1">
            <a:off x="3071813" y="4941889"/>
            <a:ext cx="0" cy="719137"/>
          </a:xfrm>
          <a:prstGeom prst="line">
            <a:avLst/>
          </a:prstGeom>
          <a:noFill/>
          <a:ln w="38100">
            <a:solidFill>
              <a:schemeClr val="tx1"/>
            </a:solidFill>
            <a:round/>
            <a:headEnd type="triangle" w="med" len="med"/>
            <a:tailEnd/>
          </a:ln>
        </p:spPr>
        <p:txBody>
          <a:bodyPr/>
          <a:lstStyle/>
          <a:p>
            <a:endParaRPr lang="en-GB"/>
          </a:p>
        </p:txBody>
      </p:sp>
      <p:sp>
        <p:nvSpPr>
          <p:cNvPr id="12309" name="Line 43"/>
          <p:cNvSpPr>
            <a:spLocks noChangeShapeType="1"/>
          </p:cNvSpPr>
          <p:nvPr/>
        </p:nvSpPr>
        <p:spPr bwMode="auto">
          <a:xfrm flipH="1">
            <a:off x="8256588" y="2852738"/>
            <a:ext cx="0" cy="1008062"/>
          </a:xfrm>
          <a:prstGeom prst="line">
            <a:avLst/>
          </a:prstGeom>
          <a:noFill/>
          <a:ln w="38100">
            <a:solidFill>
              <a:schemeClr val="tx1"/>
            </a:solidFill>
            <a:round/>
            <a:headEnd/>
            <a:tailEnd type="triangle" w="med" len="med"/>
          </a:ln>
        </p:spPr>
        <p:txBody>
          <a:bodyPr/>
          <a:lstStyle/>
          <a:p>
            <a:endParaRPr lang="en-GB"/>
          </a:p>
        </p:txBody>
      </p:sp>
      <p:sp>
        <p:nvSpPr>
          <p:cNvPr id="12310" name="Line 44"/>
          <p:cNvSpPr>
            <a:spLocks noChangeShapeType="1"/>
          </p:cNvSpPr>
          <p:nvPr/>
        </p:nvSpPr>
        <p:spPr bwMode="auto">
          <a:xfrm flipH="1">
            <a:off x="10344150" y="2060575"/>
            <a:ext cx="0" cy="3816350"/>
          </a:xfrm>
          <a:prstGeom prst="line">
            <a:avLst/>
          </a:prstGeom>
          <a:noFill/>
          <a:ln w="38100">
            <a:solidFill>
              <a:schemeClr val="tx1"/>
            </a:solidFill>
            <a:round/>
            <a:headEnd/>
            <a:tailEnd/>
          </a:ln>
        </p:spPr>
        <p:txBody>
          <a:bodyPr/>
          <a:lstStyle/>
          <a:p>
            <a:endParaRPr lang="en-GB"/>
          </a:p>
        </p:txBody>
      </p:sp>
      <p:sp>
        <p:nvSpPr>
          <p:cNvPr id="12311" name="Line 46"/>
          <p:cNvSpPr>
            <a:spLocks noChangeShapeType="1"/>
          </p:cNvSpPr>
          <p:nvPr/>
        </p:nvSpPr>
        <p:spPr bwMode="auto">
          <a:xfrm flipH="1" flipV="1">
            <a:off x="7608888" y="5876925"/>
            <a:ext cx="2735262" cy="0"/>
          </a:xfrm>
          <a:prstGeom prst="line">
            <a:avLst/>
          </a:prstGeom>
          <a:noFill/>
          <a:ln w="38100">
            <a:solidFill>
              <a:schemeClr val="tx1"/>
            </a:solidFill>
            <a:round/>
            <a:headEnd/>
            <a:tailEnd type="triangle" w="med" len="med"/>
          </a:ln>
        </p:spPr>
        <p:txBody>
          <a:bodyPr/>
          <a:lstStyle/>
          <a:p>
            <a:endParaRPr lang="en-GB"/>
          </a:p>
        </p:txBody>
      </p:sp>
      <p:sp>
        <p:nvSpPr>
          <p:cNvPr id="12312" name="Line 47"/>
          <p:cNvSpPr>
            <a:spLocks noChangeShapeType="1"/>
          </p:cNvSpPr>
          <p:nvPr/>
        </p:nvSpPr>
        <p:spPr bwMode="auto">
          <a:xfrm>
            <a:off x="7248526" y="2852738"/>
            <a:ext cx="1008063" cy="0"/>
          </a:xfrm>
          <a:prstGeom prst="line">
            <a:avLst/>
          </a:prstGeom>
          <a:noFill/>
          <a:ln w="38100">
            <a:solidFill>
              <a:schemeClr val="tx1"/>
            </a:solidFill>
            <a:round/>
            <a:headEnd type="triangle" w="med" len="med"/>
            <a:tailEnd/>
          </a:ln>
        </p:spPr>
        <p:txBody>
          <a:bodyPr/>
          <a:lstStyle/>
          <a:p>
            <a:endParaRPr lang="en-GB"/>
          </a:p>
        </p:txBody>
      </p:sp>
      <p:sp>
        <p:nvSpPr>
          <p:cNvPr id="12313" name="Line 48"/>
          <p:cNvSpPr>
            <a:spLocks noChangeShapeType="1"/>
          </p:cNvSpPr>
          <p:nvPr/>
        </p:nvSpPr>
        <p:spPr bwMode="auto">
          <a:xfrm>
            <a:off x="7175500" y="4076700"/>
            <a:ext cx="649288" cy="0"/>
          </a:xfrm>
          <a:prstGeom prst="line">
            <a:avLst/>
          </a:prstGeom>
          <a:noFill/>
          <a:ln w="38100">
            <a:solidFill>
              <a:schemeClr val="tx1"/>
            </a:solidFill>
            <a:round/>
            <a:headEnd/>
            <a:tailEnd type="triangle" w="med" len="med"/>
          </a:ln>
        </p:spPr>
        <p:txBody>
          <a:bodyPr/>
          <a:lstStyle/>
          <a:p>
            <a:endParaRPr lang="en-GB"/>
          </a:p>
        </p:txBody>
      </p:sp>
      <p:sp>
        <p:nvSpPr>
          <p:cNvPr id="12314" name="Line 49"/>
          <p:cNvSpPr>
            <a:spLocks noChangeShapeType="1"/>
          </p:cNvSpPr>
          <p:nvPr/>
        </p:nvSpPr>
        <p:spPr bwMode="auto">
          <a:xfrm flipH="1">
            <a:off x="4367214" y="4076700"/>
            <a:ext cx="433387" cy="0"/>
          </a:xfrm>
          <a:prstGeom prst="line">
            <a:avLst/>
          </a:prstGeom>
          <a:noFill/>
          <a:ln w="38100">
            <a:solidFill>
              <a:schemeClr val="tx1"/>
            </a:solidFill>
            <a:round/>
            <a:headEnd/>
            <a:tailEnd type="triangle" w="med" len="med"/>
          </a:ln>
        </p:spPr>
        <p:txBody>
          <a:bodyPr/>
          <a:lstStyle/>
          <a:p>
            <a:endParaRPr lang="en-GB"/>
          </a:p>
        </p:txBody>
      </p:sp>
      <p:sp>
        <p:nvSpPr>
          <p:cNvPr id="12315" name="Line 50"/>
          <p:cNvSpPr>
            <a:spLocks noChangeShapeType="1"/>
          </p:cNvSpPr>
          <p:nvPr/>
        </p:nvSpPr>
        <p:spPr bwMode="auto">
          <a:xfrm>
            <a:off x="7608888" y="5084764"/>
            <a:ext cx="0" cy="1081087"/>
          </a:xfrm>
          <a:prstGeom prst="line">
            <a:avLst/>
          </a:prstGeom>
          <a:noFill/>
          <a:ln w="38100">
            <a:solidFill>
              <a:schemeClr val="tx1"/>
            </a:solidFill>
            <a:round/>
            <a:headEnd/>
            <a:tailEnd/>
          </a:ln>
        </p:spPr>
        <p:txBody>
          <a:bodyPr/>
          <a:lstStyle/>
          <a:p>
            <a:endParaRPr lang="en-GB"/>
          </a:p>
        </p:txBody>
      </p:sp>
      <p:sp>
        <p:nvSpPr>
          <p:cNvPr id="12316" name="Line 51"/>
          <p:cNvSpPr>
            <a:spLocks noChangeShapeType="1"/>
          </p:cNvSpPr>
          <p:nvPr/>
        </p:nvSpPr>
        <p:spPr bwMode="auto">
          <a:xfrm flipH="1">
            <a:off x="7248526" y="5084763"/>
            <a:ext cx="360363" cy="0"/>
          </a:xfrm>
          <a:prstGeom prst="line">
            <a:avLst/>
          </a:prstGeom>
          <a:noFill/>
          <a:ln w="38100">
            <a:solidFill>
              <a:schemeClr val="tx1"/>
            </a:solidFill>
            <a:round/>
            <a:headEnd/>
            <a:tailEnd type="triangle" w="med" len="med"/>
          </a:ln>
        </p:spPr>
        <p:txBody>
          <a:bodyPr/>
          <a:lstStyle/>
          <a:p>
            <a:endParaRPr lang="en-GB"/>
          </a:p>
        </p:txBody>
      </p:sp>
      <p:sp>
        <p:nvSpPr>
          <p:cNvPr id="12317" name="Line 52"/>
          <p:cNvSpPr>
            <a:spLocks noChangeShapeType="1"/>
          </p:cNvSpPr>
          <p:nvPr/>
        </p:nvSpPr>
        <p:spPr bwMode="auto">
          <a:xfrm flipH="1">
            <a:off x="7248526" y="6165850"/>
            <a:ext cx="360363" cy="0"/>
          </a:xfrm>
          <a:prstGeom prst="line">
            <a:avLst/>
          </a:prstGeom>
          <a:noFill/>
          <a:ln w="38100">
            <a:solidFill>
              <a:schemeClr val="tx1"/>
            </a:solidFill>
            <a:round/>
            <a:headEnd/>
            <a:tailEnd type="triangle" w="med" len="med"/>
          </a:ln>
        </p:spPr>
        <p:txBody>
          <a:bodyPr/>
          <a:lstStyle/>
          <a:p>
            <a:endParaRPr lang="en-GB"/>
          </a:p>
        </p:txBody>
      </p:sp>
      <p:sp>
        <p:nvSpPr>
          <p:cNvPr id="12318" name="Line 53"/>
          <p:cNvSpPr>
            <a:spLocks noChangeShapeType="1"/>
          </p:cNvSpPr>
          <p:nvPr/>
        </p:nvSpPr>
        <p:spPr bwMode="auto">
          <a:xfrm flipH="1">
            <a:off x="7608888" y="5373688"/>
            <a:ext cx="1295400" cy="0"/>
          </a:xfrm>
          <a:prstGeom prst="line">
            <a:avLst/>
          </a:prstGeom>
          <a:noFill/>
          <a:ln w="38100">
            <a:solidFill>
              <a:schemeClr val="tx1"/>
            </a:solidFill>
            <a:round/>
            <a:headEnd/>
            <a:tailEnd type="triangle" w="med" len="med"/>
          </a:ln>
        </p:spPr>
        <p:txBody>
          <a:bodyPr/>
          <a:lstStyle/>
          <a:p>
            <a:endParaRPr lang="en-GB"/>
          </a:p>
        </p:txBody>
      </p:sp>
      <p:sp>
        <p:nvSpPr>
          <p:cNvPr id="12319" name="Line 54"/>
          <p:cNvSpPr>
            <a:spLocks noChangeShapeType="1"/>
          </p:cNvSpPr>
          <p:nvPr/>
        </p:nvSpPr>
        <p:spPr bwMode="auto">
          <a:xfrm>
            <a:off x="4295775" y="5229225"/>
            <a:ext cx="0" cy="863600"/>
          </a:xfrm>
          <a:prstGeom prst="line">
            <a:avLst/>
          </a:prstGeom>
          <a:noFill/>
          <a:ln w="38100">
            <a:solidFill>
              <a:schemeClr val="tx1"/>
            </a:solidFill>
            <a:round/>
            <a:headEnd/>
            <a:tailEnd/>
          </a:ln>
        </p:spPr>
        <p:txBody>
          <a:bodyPr/>
          <a:lstStyle/>
          <a:p>
            <a:endParaRPr lang="en-GB"/>
          </a:p>
        </p:txBody>
      </p:sp>
      <p:sp>
        <p:nvSpPr>
          <p:cNvPr id="12320" name="Line 55"/>
          <p:cNvSpPr>
            <a:spLocks noChangeShapeType="1"/>
          </p:cNvSpPr>
          <p:nvPr/>
        </p:nvSpPr>
        <p:spPr bwMode="auto">
          <a:xfrm>
            <a:off x="4295775" y="5229225"/>
            <a:ext cx="431800" cy="0"/>
          </a:xfrm>
          <a:prstGeom prst="line">
            <a:avLst/>
          </a:prstGeom>
          <a:noFill/>
          <a:ln w="38100">
            <a:solidFill>
              <a:schemeClr val="tx1"/>
            </a:solidFill>
            <a:round/>
            <a:headEnd/>
            <a:tailEnd type="triangle" w="med" len="med"/>
          </a:ln>
        </p:spPr>
        <p:txBody>
          <a:bodyPr/>
          <a:lstStyle/>
          <a:p>
            <a:endParaRPr lang="en-GB"/>
          </a:p>
        </p:txBody>
      </p:sp>
      <p:sp>
        <p:nvSpPr>
          <p:cNvPr id="12321" name="Line 56"/>
          <p:cNvSpPr>
            <a:spLocks noChangeShapeType="1"/>
          </p:cNvSpPr>
          <p:nvPr/>
        </p:nvSpPr>
        <p:spPr bwMode="auto">
          <a:xfrm>
            <a:off x="4295775" y="6092825"/>
            <a:ext cx="431800" cy="0"/>
          </a:xfrm>
          <a:prstGeom prst="line">
            <a:avLst/>
          </a:prstGeom>
          <a:noFill/>
          <a:ln w="38100">
            <a:solidFill>
              <a:schemeClr val="tx1"/>
            </a:solidFill>
            <a:round/>
            <a:headEnd/>
            <a:tailEnd type="triangle" w="med" len="med"/>
          </a:ln>
        </p:spPr>
        <p:txBody>
          <a:bodyPr/>
          <a:lstStyle/>
          <a:p>
            <a:endParaRPr lang="en-GB"/>
          </a:p>
        </p:txBody>
      </p:sp>
      <p:sp>
        <p:nvSpPr>
          <p:cNvPr id="12322" name="Line 57"/>
          <p:cNvSpPr>
            <a:spLocks noChangeShapeType="1"/>
          </p:cNvSpPr>
          <p:nvPr/>
        </p:nvSpPr>
        <p:spPr bwMode="auto">
          <a:xfrm>
            <a:off x="3071813" y="5661025"/>
            <a:ext cx="1223962" cy="0"/>
          </a:xfrm>
          <a:prstGeom prst="line">
            <a:avLst/>
          </a:prstGeom>
          <a:noFill/>
          <a:ln w="38100">
            <a:solidFill>
              <a:schemeClr val="tx1"/>
            </a:solidFill>
            <a:round/>
            <a:headEnd/>
            <a:tailEnd type="triangle" w="med" len="med"/>
          </a:ln>
        </p:spPr>
        <p:txBody>
          <a:bodyPr/>
          <a:lstStyle/>
          <a:p>
            <a:endParaRPr lang="en-GB"/>
          </a:p>
        </p:txBody>
      </p:sp>
      <p:sp>
        <p:nvSpPr>
          <p:cNvPr id="12323" name="Line 58"/>
          <p:cNvSpPr>
            <a:spLocks noChangeShapeType="1"/>
          </p:cNvSpPr>
          <p:nvPr/>
        </p:nvSpPr>
        <p:spPr bwMode="auto">
          <a:xfrm flipH="1">
            <a:off x="3935414" y="2924175"/>
            <a:ext cx="865187" cy="0"/>
          </a:xfrm>
          <a:prstGeom prst="line">
            <a:avLst/>
          </a:prstGeom>
          <a:noFill/>
          <a:ln w="38100">
            <a:solidFill>
              <a:schemeClr val="tx1"/>
            </a:solidFill>
            <a:round/>
            <a:headEnd type="triangle" w="med" len="med"/>
            <a:tailEnd/>
          </a:ln>
        </p:spPr>
        <p:txBody>
          <a:bodyPr/>
          <a:lstStyle/>
          <a:p>
            <a:endParaRPr lang="en-GB"/>
          </a:p>
        </p:txBody>
      </p:sp>
      <p:sp>
        <p:nvSpPr>
          <p:cNvPr id="12324" name="Line 59"/>
          <p:cNvSpPr>
            <a:spLocks noChangeShapeType="1"/>
          </p:cNvSpPr>
          <p:nvPr/>
        </p:nvSpPr>
        <p:spPr bwMode="auto">
          <a:xfrm>
            <a:off x="2640013" y="2276476"/>
            <a:ext cx="0" cy="1368425"/>
          </a:xfrm>
          <a:prstGeom prst="line">
            <a:avLst/>
          </a:prstGeom>
          <a:noFill/>
          <a:ln w="38100">
            <a:solidFill>
              <a:schemeClr val="tx1"/>
            </a:solidFill>
            <a:round/>
            <a:headEnd type="triangle" w="med" len="med"/>
            <a:tailEnd/>
          </a:ln>
        </p:spPr>
        <p:txBody>
          <a:bodyPr/>
          <a:lstStyle/>
          <a:p>
            <a:endParaRPr lang="en-GB"/>
          </a:p>
        </p:txBody>
      </p:sp>
      <p:sp>
        <p:nvSpPr>
          <p:cNvPr id="12325" name="Line 60"/>
          <p:cNvSpPr>
            <a:spLocks noChangeShapeType="1"/>
          </p:cNvSpPr>
          <p:nvPr/>
        </p:nvSpPr>
        <p:spPr bwMode="auto">
          <a:xfrm>
            <a:off x="2640014" y="3644900"/>
            <a:ext cx="2160587" cy="0"/>
          </a:xfrm>
          <a:prstGeom prst="line">
            <a:avLst/>
          </a:prstGeom>
          <a:noFill/>
          <a:ln w="38100">
            <a:solidFill>
              <a:schemeClr val="tx1"/>
            </a:solidFill>
            <a:round/>
            <a:headEnd/>
            <a:tailEnd type="triangle" w="med" len="med"/>
          </a:ln>
        </p:spPr>
        <p:txBody>
          <a:bodyPr/>
          <a:lstStyle/>
          <a:p>
            <a:endParaRPr lang="en-GB"/>
          </a:p>
        </p:txBody>
      </p:sp>
      <p:sp>
        <p:nvSpPr>
          <p:cNvPr id="12326" name="Line 61"/>
          <p:cNvSpPr>
            <a:spLocks noChangeShapeType="1"/>
          </p:cNvSpPr>
          <p:nvPr/>
        </p:nvSpPr>
        <p:spPr bwMode="auto">
          <a:xfrm>
            <a:off x="9696450" y="2060575"/>
            <a:ext cx="647700" cy="0"/>
          </a:xfrm>
          <a:prstGeom prst="line">
            <a:avLst/>
          </a:prstGeom>
          <a:noFill/>
          <a:ln w="38100">
            <a:solidFill>
              <a:schemeClr val="tx1"/>
            </a:solidFill>
            <a:round/>
            <a:headEnd type="triangle" w="med" len="med"/>
            <a:tailEnd/>
          </a:ln>
        </p:spPr>
        <p:txBody>
          <a:bodyPr/>
          <a:lstStyle/>
          <a:p>
            <a:endParaRPr lang="en-GB"/>
          </a:p>
        </p:txBody>
      </p:sp>
      <p:sp>
        <p:nvSpPr>
          <p:cNvPr id="12327" name="Line 62"/>
          <p:cNvSpPr>
            <a:spLocks noChangeShapeType="1"/>
          </p:cNvSpPr>
          <p:nvPr/>
        </p:nvSpPr>
        <p:spPr bwMode="auto">
          <a:xfrm flipV="1">
            <a:off x="8904288" y="4941888"/>
            <a:ext cx="0" cy="431800"/>
          </a:xfrm>
          <a:prstGeom prst="line">
            <a:avLst/>
          </a:prstGeom>
          <a:noFill/>
          <a:ln w="38100">
            <a:solidFill>
              <a:schemeClr val="tx1"/>
            </a:solidFill>
            <a:round/>
            <a:headEnd/>
            <a:tailEnd type="triangle" w="med" len="med"/>
          </a:ln>
        </p:spPr>
        <p:txBody>
          <a:bodyPr/>
          <a:lstStyle/>
          <a:p>
            <a:endParaRPr lang="en-GB"/>
          </a:p>
        </p:txBody>
      </p:sp>
      <p:sp>
        <p:nvSpPr>
          <p:cNvPr id="12328" name="Line 63"/>
          <p:cNvSpPr>
            <a:spLocks noChangeShapeType="1"/>
          </p:cNvSpPr>
          <p:nvPr/>
        </p:nvSpPr>
        <p:spPr bwMode="auto">
          <a:xfrm>
            <a:off x="6024563" y="3284539"/>
            <a:ext cx="0" cy="288925"/>
          </a:xfrm>
          <a:prstGeom prst="line">
            <a:avLst/>
          </a:prstGeom>
          <a:noFill/>
          <a:ln w="38100">
            <a:solidFill>
              <a:schemeClr val="tx1"/>
            </a:solidFill>
            <a:round/>
            <a:headEnd type="triangle" w="med" len="med"/>
            <a:tailEnd type="triangle" w="med" len="med"/>
          </a:ln>
        </p:spPr>
        <p:txBody>
          <a:bodyPr/>
          <a:lstStyle/>
          <a:p>
            <a:endParaRPr lang="en-GB"/>
          </a:p>
        </p:txBody>
      </p:sp>
      <p:sp>
        <p:nvSpPr>
          <p:cNvPr id="2" name="TextBox 1">
            <a:extLst>
              <a:ext uri="{FF2B5EF4-FFF2-40B4-BE49-F238E27FC236}">
                <a16:creationId xmlns:a16="http://schemas.microsoft.com/office/drawing/2014/main" id="{07E84987-EDA2-90CD-B458-C6CAD81DA72E}"/>
              </a:ext>
            </a:extLst>
          </p:cNvPr>
          <p:cNvSpPr txBox="1"/>
          <p:nvPr/>
        </p:nvSpPr>
        <p:spPr>
          <a:xfrm>
            <a:off x="10479088" y="2960688"/>
            <a:ext cx="1546657" cy="830997"/>
          </a:xfrm>
          <a:prstGeom prst="rect">
            <a:avLst/>
          </a:prstGeom>
          <a:solidFill>
            <a:schemeClr val="accent5">
              <a:lumMod val="40000"/>
              <a:lumOff val="60000"/>
            </a:schemeClr>
          </a:solidFill>
          <a:ln w="31750">
            <a:solidFill>
              <a:schemeClr val="tx1"/>
            </a:solidFill>
          </a:ln>
        </p:spPr>
        <p:txBody>
          <a:bodyPr wrap="square" rtlCol="0">
            <a:spAutoFit/>
          </a:bodyPr>
          <a:lstStyle/>
          <a:p>
            <a:pPr algn="ctr"/>
            <a:endParaRPr lang="en-US" sz="1600" b="1" dirty="0">
              <a:latin typeface="Arial" panose="020B0604020202020204" pitchFamily="34" charset="0"/>
              <a:cs typeface="Arial" panose="020B0604020202020204" pitchFamily="34" charset="0"/>
            </a:endParaRPr>
          </a:p>
          <a:p>
            <a:pPr algn="ctr"/>
            <a:r>
              <a:rPr lang="en-US" sz="1600" b="1" dirty="0">
                <a:latin typeface="Arial" panose="020B0604020202020204" pitchFamily="34" charset="0"/>
                <a:cs typeface="Arial" panose="020B0604020202020204" pitchFamily="34" charset="0"/>
              </a:rPr>
              <a:t>Self-referral</a:t>
            </a:r>
          </a:p>
          <a:p>
            <a:pPr algn="ctr"/>
            <a:endParaRPr lang="en-US" sz="1600" b="1" dirty="0">
              <a:latin typeface="Arial" panose="020B0604020202020204" pitchFamily="34" charset="0"/>
              <a:cs typeface="Arial" panose="020B0604020202020204" pitchFamily="34" charset="0"/>
            </a:endParaRPr>
          </a:p>
        </p:txBody>
      </p:sp>
      <p:sp>
        <p:nvSpPr>
          <p:cNvPr id="3" name="Line 53">
            <a:extLst>
              <a:ext uri="{FF2B5EF4-FFF2-40B4-BE49-F238E27FC236}">
                <a16:creationId xmlns:a16="http://schemas.microsoft.com/office/drawing/2014/main" id="{19882FD7-90FB-16AA-E76F-C32153CD645D}"/>
              </a:ext>
            </a:extLst>
          </p:cNvPr>
          <p:cNvSpPr>
            <a:spLocks noChangeShapeType="1"/>
          </p:cNvSpPr>
          <p:nvPr/>
        </p:nvSpPr>
        <p:spPr bwMode="auto">
          <a:xfrm flipH="1">
            <a:off x="10199688" y="4237615"/>
            <a:ext cx="1295400" cy="0"/>
          </a:xfrm>
          <a:prstGeom prst="line">
            <a:avLst/>
          </a:prstGeom>
          <a:noFill/>
          <a:ln w="38100">
            <a:solidFill>
              <a:schemeClr val="tx1"/>
            </a:solidFill>
            <a:round/>
            <a:headEnd/>
            <a:tailEnd type="triangle" w="med" len="med"/>
          </a:ln>
        </p:spPr>
        <p:txBody>
          <a:bodyPr/>
          <a:lstStyle/>
          <a:p>
            <a:endParaRPr lang="en-GB"/>
          </a:p>
        </p:txBody>
      </p:sp>
      <p:sp>
        <p:nvSpPr>
          <p:cNvPr id="4" name="Line 62">
            <a:extLst>
              <a:ext uri="{FF2B5EF4-FFF2-40B4-BE49-F238E27FC236}">
                <a16:creationId xmlns:a16="http://schemas.microsoft.com/office/drawing/2014/main" id="{6ED13817-87A4-7BF3-06E3-6BE426E612AB}"/>
              </a:ext>
            </a:extLst>
          </p:cNvPr>
          <p:cNvSpPr>
            <a:spLocks noChangeShapeType="1"/>
          </p:cNvSpPr>
          <p:nvPr/>
        </p:nvSpPr>
        <p:spPr bwMode="auto">
          <a:xfrm flipV="1">
            <a:off x="11495088" y="3805815"/>
            <a:ext cx="0" cy="431800"/>
          </a:xfrm>
          <a:prstGeom prst="line">
            <a:avLst/>
          </a:prstGeom>
          <a:noFill/>
          <a:ln w="38100">
            <a:solidFill>
              <a:schemeClr val="tx1"/>
            </a:solidFill>
            <a:round/>
            <a:headEnd/>
            <a:tailEnd type="triangle" w="med" len="med"/>
          </a:ln>
        </p:spPr>
        <p:txBody>
          <a:bodyPr/>
          <a:lstStyle/>
          <a:p>
            <a:endParaRPr lang="en-GB"/>
          </a:p>
        </p:txBody>
      </p:sp>
      <p:sp>
        <p:nvSpPr>
          <p:cNvPr id="5" name="Rectangle 4">
            <a:extLst>
              <a:ext uri="{FF2B5EF4-FFF2-40B4-BE49-F238E27FC236}">
                <a16:creationId xmlns:a16="http://schemas.microsoft.com/office/drawing/2014/main" id="{A89A39A0-ED18-ED4D-CE50-05BF3FD42BD6}"/>
              </a:ext>
            </a:extLst>
          </p:cNvPr>
          <p:cNvSpPr/>
          <p:nvPr/>
        </p:nvSpPr>
        <p:spPr>
          <a:xfrm>
            <a:off x="580304" y="965424"/>
            <a:ext cx="754855" cy="39981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5F2E28-6375-346E-166C-5D169BEB29B3}"/>
              </a:ext>
            </a:extLst>
          </p:cNvPr>
          <p:cNvSpPr txBox="1"/>
          <p:nvPr/>
        </p:nvSpPr>
        <p:spPr>
          <a:xfrm rot="16200000">
            <a:off x="-845484" y="2699078"/>
            <a:ext cx="3643735" cy="523220"/>
          </a:xfrm>
          <a:prstGeom prst="rect">
            <a:avLst/>
          </a:prstGeom>
          <a:noFill/>
        </p:spPr>
        <p:txBody>
          <a:bodyPr wrap="square" rtlCol="0">
            <a:spAutoFit/>
          </a:bodyPr>
          <a:lstStyle/>
          <a:p>
            <a:r>
              <a:rPr lang="en-US" sz="2800" dirty="0">
                <a:solidFill>
                  <a:schemeClr val="bg1"/>
                </a:solidFill>
              </a:rPr>
              <a:t>Secondary Prevention</a:t>
            </a:r>
          </a:p>
        </p:txBody>
      </p:sp>
      <p:sp>
        <p:nvSpPr>
          <p:cNvPr id="7" name="Rectangle 6">
            <a:extLst>
              <a:ext uri="{FF2B5EF4-FFF2-40B4-BE49-F238E27FC236}">
                <a16:creationId xmlns:a16="http://schemas.microsoft.com/office/drawing/2014/main" id="{C839D575-E013-2AE6-0334-3890BBDE4D74}"/>
              </a:ext>
            </a:extLst>
          </p:cNvPr>
          <p:cNvSpPr/>
          <p:nvPr/>
        </p:nvSpPr>
        <p:spPr>
          <a:xfrm>
            <a:off x="10614541" y="4320044"/>
            <a:ext cx="877759" cy="2231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D37D6D4-D430-5580-1541-31A3F90434C7}"/>
              </a:ext>
            </a:extLst>
          </p:cNvPr>
          <p:cNvSpPr txBox="1"/>
          <p:nvPr/>
        </p:nvSpPr>
        <p:spPr>
          <a:xfrm rot="16200000">
            <a:off x="9993679" y="4876757"/>
            <a:ext cx="2033884" cy="954107"/>
          </a:xfrm>
          <a:prstGeom prst="rect">
            <a:avLst/>
          </a:prstGeom>
          <a:noFill/>
        </p:spPr>
        <p:txBody>
          <a:bodyPr wrap="square" rtlCol="0">
            <a:spAutoFit/>
          </a:bodyPr>
          <a:lstStyle/>
          <a:p>
            <a:r>
              <a:rPr lang="en-US" sz="2800" dirty="0">
                <a:solidFill>
                  <a:schemeClr val="bg1"/>
                </a:solidFill>
              </a:rPr>
              <a:t>Primary Prevention</a:t>
            </a:r>
          </a:p>
        </p:txBody>
      </p:sp>
      <p:pic>
        <p:nvPicPr>
          <p:cNvPr id="9" name="Picture 8">
            <a:extLst>
              <a:ext uri="{FF2B5EF4-FFF2-40B4-BE49-F238E27FC236}">
                <a16:creationId xmlns:a16="http://schemas.microsoft.com/office/drawing/2014/main" id="{AE6D839B-931F-2205-CCAF-17E99F7109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1745" y="47759"/>
            <a:ext cx="1361822" cy="1143902"/>
          </a:xfrm>
          <a:prstGeom prst="rect">
            <a:avLst/>
          </a:prstGeom>
        </p:spPr>
      </p:pic>
    </p:spTree>
    <p:extLst>
      <p:ext uri="{BB962C8B-B14F-4D97-AF65-F5344CB8AC3E}">
        <p14:creationId xmlns:p14="http://schemas.microsoft.com/office/powerpoint/2010/main" val="4105669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1863" y="1613997"/>
            <a:ext cx="6686185" cy="4339650"/>
          </a:xfrm>
          <a:prstGeom prst="rect">
            <a:avLst/>
          </a:prstGeom>
          <a:noFill/>
        </p:spPr>
        <p:txBody>
          <a:bodyPr wrap="square" rtlCol="0">
            <a:spAutoFit/>
          </a:bodyPr>
          <a:lstStyle/>
          <a:p>
            <a:pPr algn="ctr"/>
            <a:endParaRPr lang="en-GB" b="1" dirty="0">
              <a:latin typeface="PT Sans" panose="020B0503020203020204" pitchFamily="34" charset="0"/>
              <a:cs typeface="Arial" panose="020B0604020202020204" pitchFamily="34" charset="0"/>
            </a:endParaRPr>
          </a:p>
          <a:p>
            <a:r>
              <a:rPr lang="en-GB" sz="2800" b="1" dirty="0">
                <a:latin typeface="PT Sans" panose="020B0503020203020204" pitchFamily="34" charset="0"/>
                <a:cs typeface="Arial" panose="020B0604020202020204" pitchFamily="34" charset="0"/>
              </a:rPr>
              <a:t>National FaME Implementation Team:</a:t>
            </a:r>
          </a:p>
          <a:p>
            <a:endParaRPr lang="en-GB" sz="2800" b="1" dirty="0">
              <a:latin typeface="PT Sans" panose="020B0503020203020204" pitchFamily="34" charset="0"/>
              <a:cs typeface="Arial" panose="020B0604020202020204" pitchFamily="34" charset="0"/>
            </a:endParaRPr>
          </a:p>
          <a:p>
            <a:r>
              <a:rPr lang="en-GB" sz="2400" dirty="0">
                <a:latin typeface="PT Sans" panose="020B0503020203020204" pitchFamily="34" charset="0"/>
                <a:cs typeface="Arial" panose="020B0604020202020204" pitchFamily="34" charset="0"/>
              </a:rPr>
              <a:t>Later Life Training </a:t>
            </a:r>
          </a:p>
          <a:p>
            <a:r>
              <a:rPr lang="en-GB" sz="2400" dirty="0">
                <a:latin typeface="PT Sans" panose="020B0503020203020204" pitchFamily="34" charset="0"/>
                <a:cs typeface="Arial" panose="020B0604020202020204" pitchFamily="34" charset="0"/>
              </a:rPr>
              <a:t>AGILE (older adults SIG Chartered Society of Physiotherapy)</a:t>
            </a:r>
          </a:p>
          <a:p>
            <a:r>
              <a:rPr lang="en-GB" sz="2400" dirty="0" err="1">
                <a:latin typeface="PT Sans" panose="020B0503020203020204" pitchFamily="34" charset="0"/>
                <a:cs typeface="Arial" panose="020B0604020202020204" pitchFamily="34" charset="0"/>
              </a:rPr>
              <a:t>AgeUK</a:t>
            </a:r>
            <a:r>
              <a:rPr lang="en-GB" sz="2400" dirty="0">
                <a:latin typeface="PT Sans" panose="020B0503020203020204" pitchFamily="34" charset="0"/>
                <a:cs typeface="Arial" panose="020B0604020202020204" pitchFamily="34" charset="0"/>
              </a:rPr>
              <a:t> </a:t>
            </a:r>
          </a:p>
          <a:p>
            <a:r>
              <a:rPr lang="en-GB" sz="2400" dirty="0">
                <a:latin typeface="PT Sans" panose="020B0503020203020204" pitchFamily="34" charset="0"/>
                <a:cs typeface="Arial" panose="020B0604020202020204" pitchFamily="34" charset="0"/>
              </a:rPr>
              <a:t>ROSPA</a:t>
            </a:r>
          </a:p>
          <a:p>
            <a:r>
              <a:rPr lang="en-GB" sz="2400" dirty="0">
                <a:latin typeface="PT Sans" panose="020B0503020203020204" pitchFamily="34" charset="0"/>
                <a:cs typeface="Arial" panose="020B0604020202020204" pitchFamily="34" charset="0"/>
              </a:rPr>
              <a:t>FaME Services (CIC, Council)</a:t>
            </a:r>
          </a:p>
          <a:p>
            <a:r>
              <a:rPr lang="en-GB" sz="2400" dirty="0">
                <a:latin typeface="PT Sans" panose="020B0503020203020204" pitchFamily="34" charset="0"/>
                <a:cs typeface="Arial" panose="020B0604020202020204" pitchFamily="34" charset="0"/>
              </a:rPr>
              <a:t>FLEXI Research Team</a:t>
            </a:r>
          </a:p>
          <a:p>
            <a:pPr algn="ctr"/>
            <a:endParaRPr lang="en-GB" dirty="0">
              <a:latin typeface="PT Sans" panose="020B0503020203020204" pitchFamily="34" charset="0"/>
              <a:cs typeface="Arial" panose="020B0604020202020204" pitchFamily="34" charset="0"/>
            </a:endParaRPr>
          </a:p>
          <a:p>
            <a:pPr algn="ctr"/>
            <a:endParaRPr lang="en-GB" sz="1600" dirty="0">
              <a:latin typeface="PT Sans" panose="020B0503020203020204" pitchFamily="34" charset="0"/>
              <a:cs typeface="Arial" panose="020B0604020202020204" pitchFamily="34" charset="0"/>
            </a:endParaRPr>
          </a:p>
        </p:txBody>
      </p:sp>
      <p:pic>
        <p:nvPicPr>
          <p:cNvPr id="8" name="Picture 3" descr="lltlogo_whitebkg_print.png">
            <a:extLst>
              <a:ext uri="{FF2B5EF4-FFF2-40B4-BE49-F238E27FC236}">
                <a16:creationId xmlns:a16="http://schemas.microsoft.com/office/drawing/2014/main" id="{B8E2435D-3FE5-4042-A710-5670AA614A0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19126" y="6156644"/>
            <a:ext cx="1225025" cy="5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B66C28A4-8267-9544-845C-4C7D84CC7D78}"/>
              </a:ext>
            </a:extLst>
          </p:cNvPr>
          <p:cNvSpPr>
            <a:spLocks noGrp="1"/>
          </p:cNvSpPr>
          <p:nvPr>
            <p:ph type="title"/>
          </p:nvPr>
        </p:nvSpPr>
        <p:spPr>
          <a:xfrm>
            <a:off x="297635" y="701356"/>
            <a:ext cx="8936518" cy="541552"/>
          </a:xfrm>
        </p:spPr>
        <p:txBody>
          <a:bodyPr>
            <a:normAutofit fontScale="90000"/>
          </a:bodyPr>
          <a:lstStyle/>
          <a:p>
            <a:pPr algn="ctr"/>
            <a:r>
              <a:rPr lang="en-GB" b="1" i="1" dirty="0">
                <a:solidFill>
                  <a:srgbClr val="002060"/>
                </a:solidFill>
                <a:latin typeface="Segoe UI" panose="020B0502040204020203" pitchFamily="34" charset="0"/>
              </a:rPr>
              <a:t>Enabling older people to get up, stay up and live their best lives</a:t>
            </a:r>
            <a:br>
              <a:rPr lang="en-US" b="1" i="1" dirty="0">
                <a:solidFill>
                  <a:srgbClr val="002060"/>
                </a:solidFill>
              </a:rPr>
            </a:br>
            <a:endParaRPr lang="en-US" dirty="0">
              <a:solidFill>
                <a:srgbClr val="002060"/>
              </a:solidFill>
            </a:endParaRPr>
          </a:p>
        </p:txBody>
      </p:sp>
      <p:pic>
        <p:nvPicPr>
          <p:cNvPr id="12" name="Picture 11">
            <a:extLst>
              <a:ext uri="{FF2B5EF4-FFF2-40B4-BE49-F238E27FC236}">
                <a16:creationId xmlns:a16="http://schemas.microsoft.com/office/drawing/2014/main" id="{7CF2A2A4-A739-DA4E-B79B-F271337EC422}"/>
              </a:ext>
            </a:extLst>
          </p:cNvPr>
          <p:cNvPicPr>
            <a:picLocks noChangeAspect="1"/>
          </p:cNvPicPr>
          <p:nvPr/>
        </p:nvPicPr>
        <p:blipFill>
          <a:blip r:embed="rId4"/>
          <a:stretch>
            <a:fillRect/>
          </a:stretch>
        </p:blipFill>
        <p:spPr>
          <a:xfrm>
            <a:off x="297634" y="1790700"/>
            <a:ext cx="3272117" cy="4732255"/>
          </a:xfrm>
          <a:prstGeom prst="rect">
            <a:avLst/>
          </a:prstGeom>
        </p:spPr>
      </p:pic>
      <p:pic>
        <p:nvPicPr>
          <p:cNvPr id="2" name="Picture 1">
            <a:extLst>
              <a:ext uri="{FF2B5EF4-FFF2-40B4-BE49-F238E27FC236}">
                <a16:creationId xmlns:a16="http://schemas.microsoft.com/office/drawing/2014/main" id="{0D96E15D-6627-10FE-096A-C67FE7C9639A}"/>
              </a:ext>
            </a:extLst>
          </p:cNvPr>
          <p:cNvPicPr>
            <a:picLocks noChangeAspect="1"/>
          </p:cNvPicPr>
          <p:nvPr/>
        </p:nvPicPr>
        <p:blipFill>
          <a:blip r:embed="rId5"/>
          <a:stretch>
            <a:fillRect/>
          </a:stretch>
        </p:blipFill>
        <p:spPr>
          <a:xfrm>
            <a:off x="10921651" y="134437"/>
            <a:ext cx="1158340" cy="1158340"/>
          </a:xfrm>
          <a:prstGeom prst="rect">
            <a:avLst/>
          </a:prstGeom>
        </p:spPr>
      </p:pic>
    </p:spTree>
    <p:extLst>
      <p:ext uri="{BB962C8B-B14F-4D97-AF65-F5344CB8AC3E}">
        <p14:creationId xmlns:p14="http://schemas.microsoft.com/office/powerpoint/2010/main" val="26004348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6A55F-5FE5-C1D3-D97C-4E37B452D0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4" name="Picture 3">
            <a:extLst>
              <a:ext uri="{FF2B5EF4-FFF2-40B4-BE49-F238E27FC236}">
                <a16:creationId xmlns:a16="http://schemas.microsoft.com/office/drawing/2014/main" id="{1BF31554-4855-1BE0-F875-0E79EE98C37A}"/>
              </a:ext>
            </a:extLst>
          </p:cNvPr>
          <p:cNvPicPr>
            <a:picLocks noChangeAspect="1"/>
          </p:cNvPicPr>
          <p:nvPr/>
        </p:nvPicPr>
        <p:blipFill>
          <a:blip r:embed="rId3"/>
          <a:stretch>
            <a:fillRect/>
          </a:stretch>
        </p:blipFill>
        <p:spPr>
          <a:xfrm>
            <a:off x="5962918" y="215898"/>
            <a:ext cx="4051872" cy="5960021"/>
          </a:xfrm>
          <a:prstGeom prst="rect">
            <a:avLst/>
          </a:prstGeom>
        </p:spPr>
      </p:pic>
      <p:sp>
        <p:nvSpPr>
          <p:cNvPr id="6" name="TextBox 5">
            <a:extLst>
              <a:ext uri="{FF2B5EF4-FFF2-40B4-BE49-F238E27FC236}">
                <a16:creationId xmlns:a16="http://schemas.microsoft.com/office/drawing/2014/main" id="{C3BD3733-5AE8-8DF7-6C48-FB83FF864EFC}"/>
              </a:ext>
            </a:extLst>
          </p:cNvPr>
          <p:cNvSpPr txBox="1"/>
          <p:nvPr/>
        </p:nvSpPr>
        <p:spPr>
          <a:xfrm>
            <a:off x="220874" y="6308208"/>
            <a:ext cx="8442638" cy="369332"/>
          </a:xfrm>
          <a:prstGeom prst="rect">
            <a:avLst/>
          </a:prstGeom>
          <a:noFill/>
        </p:spPr>
        <p:txBody>
          <a:bodyPr wrap="square">
            <a:spAutoFit/>
          </a:bodyPr>
          <a:lstStyle/>
          <a:p>
            <a:r>
              <a:rPr lang="en-US" dirty="0">
                <a:solidFill>
                  <a:srgbClr val="7030A0"/>
                </a:solidFill>
              </a:rPr>
              <a:t>https://</a:t>
            </a:r>
            <a:r>
              <a:rPr lang="en-US" dirty="0" err="1">
                <a:solidFill>
                  <a:srgbClr val="7030A0"/>
                </a:solidFill>
              </a:rPr>
              <a:t>laterlifetraining.co.uk</a:t>
            </a:r>
            <a:r>
              <a:rPr lang="en-US" dirty="0">
                <a:solidFill>
                  <a:srgbClr val="7030A0"/>
                </a:solidFill>
              </a:rPr>
              <a:t>/n-fit-national-fame-implementation-team/</a:t>
            </a:r>
          </a:p>
        </p:txBody>
      </p:sp>
      <p:pic>
        <p:nvPicPr>
          <p:cNvPr id="9" name="Picture 8">
            <a:extLst>
              <a:ext uri="{FF2B5EF4-FFF2-40B4-BE49-F238E27FC236}">
                <a16:creationId xmlns:a16="http://schemas.microsoft.com/office/drawing/2014/main" id="{14855FF1-3F47-93F8-3AAE-22549CDC5FD9}"/>
              </a:ext>
            </a:extLst>
          </p:cNvPr>
          <p:cNvPicPr>
            <a:picLocks noChangeAspect="1"/>
          </p:cNvPicPr>
          <p:nvPr/>
        </p:nvPicPr>
        <p:blipFill>
          <a:blip r:embed="rId4"/>
          <a:stretch>
            <a:fillRect/>
          </a:stretch>
        </p:blipFill>
        <p:spPr>
          <a:xfrm>
            <a:off x="413108" y="215898"/>
            <a:ext cx="4184650" cy="5914617"/>
          </a:xfrm>
          <a:prstGeom prst="rect">
            <a:avLst/>
          </a:prstGeom>
        </p:spPr>
      </p:pic>
      <p:pic>
        <p:nvPicPr>
          <p:cNvPr id="10" name="Picture 9">
            <a:extLst>
              <a:ext uri="{FF2B5EF4-FFF2-40B4-BE49-F238E27FC236}">
                <a16:creationId xmlns:a16="http://schemas.microsoft.com/office/drawing/2014/main" id="{BF9DCFE4-8AAC-9683-CFA9-380E9E71728B}"/>
              </a:ext>
            </a:extLst>
          </p:cNvPr>
          <p:cNvPicPr>
            <a:picLocks noChangeAspect="1"/>
          </p:cNvPicPr>
          <p:nvPr/>
        </p:nvPicPr>
        <p:blipFill>
          <a:blip r:embed="rId5"/>
          <a:stretch>
            <a:fillRect/>
          </a:stretch>
        </p:blipFill>
        <p:spPr>
          <a:xfrm>
            <a:off x="216904" y="2149966"/>
            <a:ext cx="11315699" cy="2743200"/>
          </a:xfrm>
          <a:prstGeom prst="rect">
            <a:avLst/>
          </a:prstGeom>
        </p:spPr>
      </p:pic>
    </p:spTree>
    <p:extLst>
      <p:ext uri="{BB962C8B-B14F-4D97-AF65-F5344CB8AC3E}">
        <p14:creationId xmlns:p14="http://schemas.microsoft.com/office/powerpoint/2010/main" val="35173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C0269-8650-E377-7EE4-685475EEA003}"/>
              </a:ext>
            </a:extLst>
          </p:cNvPr>
          <p:cNvSpPr>
            <a:spLocks noGrp="1"/>
          </p:cNvSpPr>
          <p:nvPr>
            <p:ph type="title"/>
          </p:nvPr>
        </p:nvSpPr>
        <p:spPr/>
        <p:txBody>
          <a:bodyPr/>
          <a:lstStyle/>
          <a:p>
            <a:r>
              <a:rPr lang="en-US" dirty="0"/>
              <a:t>Finding the PSIs/Otago Leaders</a:t>
            </a:r>
          </a:p>
        </p:txBody>
      </p:sp>
      <p:sp>
        <p:nvSpPr>
          <p:cNvPr id="3" name="TextBox 2">
            <a:extLst>
              <a:ext uri="{FF2B5EF4-FFF2-40B4-BE49-F238E27FC236}">
                <a16:creationId xmlns:a16="http://schemas.microsoft.com/office/drawing/2014/main" id="{2635931F-68B6-6D6D-03DE-B3E36C11ABFE}"/>
              </a:ext>
            </a:extLst>
          </p:cNvPr>
          <p:cNvSpPr txBox="1"/>
          <p:nvPr/>
        </p:nvSpPr>
        <p:spPr>
          <a:xfrm>
            <a:off x="669701" y="2150772"/>
            <a:ext cx="1083113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hlinkClick r:id="rId2"/>
              </a:rPr>
              <a:t>FB - https://www.facebook.com/groups/laterlifetrainingprofessionals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hlinkClick r:id="rId3"/>
              </a:rPr>
              <a:t>E-mail - info@laterlifetraining.co.uk</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Google OEP Leader/PSI Instructor (your town)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Contact Local Council Activity Lead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Contact Local Public Health Falls Services</a:t>
            </a:r>
          </a:p>
        </p:txBody>
      </p:sp>
    </p:spTree>
    <p:extLst>
      <p:ext uri="{BB962C8B-B14F-4D97-AF65-F5344CB8AC3E}">
        <p14:creationId xmlns:p14="http://schemas.microsoft.com/office/powerpoint/2010/main" val="304203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356" y="196498"/>
            <a:ext cx="6205564" cy="994172"/>
          </a:xfrm>
        </p:spPr>
        <p:txBody>
          <a:bodyPr>
            <a:normAutofit/>
          </a:bodyPr>
          <a:lstStyle/>
          <a:p>
            <a:r>
              <a:rPr lang="en-US" sz="2700" b="1" dirty="0">
                <a:solidFill>
                  <a:schemeClr val="bg1"/>
                </a:solidFill>
                <a:latin typeface="Verdana"/>
              </a:rPr>
              <a:t>Later Life Training, BASES &amp; AGILE C</a:t>
            </a:r>
            <a:r>
              <a:rPr lang="en-US" sz="2700" b="1" dirty="0">
                <a:solidFill>
                  <a:schemeClr val="bg1"/>
                </a:solidFill>
                <a:latin typeface="Verdana"/>
                <a:cs typeface="Verdana"/>
              </a:rPr>
              <a:t>ollaboration Guidance</a:t>
            </a:r>
          </a:p>
        </p:txBody>
      </p:sp>
      <p:sp>
        <p:nvSpPr>
          <p:cNvPr id="3" name="Content Placeholder 2"/>
          <p:cNvSpPr>
            <a:spLocks noGrp="1"/>
          </p:cNvSpPr>
          <p:nvPr>
            <p:ph type="body" idx="1"/>
          </p:nvPr>
        </p:nvSpPr>
        <p:spPr>
          <a:xfrm>
            <a:off x="812800" y="1819796"/>
            <a:ext cx="7181574" cy="4285966"/>
          </a:xfrm>
        </p:spPr>
        <p:txBody>
          <a:bodyPr>
            <a:normAutofit fontScale="85000" lnSpcReduction="20000"/>
          </a:bodyPr>
          <a:lstStyle/>
          <a:p>
            <a:pPr marL="114300" indent="0">
              <a:buNone/>
            </a:pPr>
            <a:r>
              <a:rPr lang="en-US" b="1" dirty="0">
                <a:solidFill>
                  <a:srgbClr val="002060"/>
                </a:solidFill>
                <a:latin typeface="Verdana"/>
                <a:cs typeface="Verdana"/>
              </a:rPr>
              <a:t>What we promised back in 2019…</a:t>
            </a:r>
          </a:p>
          <a:p>
            <a:pPr marL="114300" indent="0">
              <a:buNone/>
            </a:pPr>
            <a:endParaRPr lang="en-US" b="1" dirty="0">
              <a:solidFill>
                <a:srgbClr val="002060"/>
              </a:solidFill>
              <a:latin typeface="Verdana"/>
              <a:cs typeface="Verdana"/>
            </a:endParaRPr>
          </a:p>
          <a:p>
            <a:pPr marL="114300" indent="0">
              <a:buNone/>
            </a:pPr>
            <a:r>
              <a:rPr lang="en-US" sz="2400" b="1" dirty="0">
                <a:solidFill>
                  <a:srgbClr val="002060"/>
                </a:solidFill>
                <a:latin typeface="Verdana"/>
                <a:cs typeface="Verdana"/>
              </a:rPr>
              <a:t>Partnership working to: </a:t>
            </a:r>
            <a:endParaRPr lang="en-US" b="1" dirty="0">
              <a:solidFill>
                <a:srgbClr val="002060"/>
              </a:solidFill>
            </a:endParaRPr>
          </a:p>
          <a:p>
            <a:r>
              <a:rPr lang="en-US" dirty="0"/>
              <a:t>Ensure clearer understanding the training of exercise professionals</a:t>
            </a:r>
          </a:p>
          <a:p>
            <a:r>
              <a:rPr lang="en-US" dirty="0"/>
              <a:t>Define scope of practice &amp; responsibilities of exercise professionals </a:t>
            </a:r>
          </a:p>
          <a:p>
            <a:r>
              <a:rPr lang="en-US" dirty="0"/>
              <a:t>Show what evidence-based programmes should look like (face to face/virtual/blended)</a:t>
            </a:r>
          </a:p>
          <a:p>
            <a:r>
              <a:rPr lang="en-US" dirty="0"/>
              <a:t>Give clarity about who goes where and when </a:t>
            </a:r>
          </a:p>
          <a:p>
            <a:r>
              <a:rPr lang="en-US" dirty="0"/>
              <a:t>Differentiate btw formal referrals vs recommendations</a:t>
            </a:r>
          </a:p>
          <a:p>
            <a:r>
              <a:rPr lang="en-GB" dirty="0"/>
              <a:t>Support on-going service improvement </a:t>
            </a:r>
            <a:endParaRPr lang="en-US" dirty="0"/>
          </a:p>
          <a:p>
            <a:endParaRPr lang="en-US" dirty="0"/>
          </a:p>
        </p:txBody>
      </p:sp>
      <p:pic>
        <p:nvPicPr>
          <p:cNvPr id="4" name="Picture 3">
            <a:extLst>
              <a:ext uri="{FF2B5EF4-FFF2-40B4-BE49-F238E27FC236}">
                <a16:creationId xmlns:a16="http://schemas.microsoft.com/office/drawing/2014/main" id="{9125CAB0-750D-CA41-AA6C-82BE5BD1CAF4}"/>
              </a:ext>
            </a:extLst>
          </p:cNvPr>
          <p:cNvPicPr>
            <a:picLocks noChangeAspect="1"/>
          </p:cNvPicPr>
          <p:nvPr/>
        </p:nvPicPr>
        <p:blipFill>
          <a:blip r:embed="rId3"/>
          <a:stretch>
            <a:fillRect/>
          </a:stretch>
        </p:blipFill>
        <p:spPr>
          <a:xfrm>
            <a:off x="906200" y="430779"/>
            <a:ext cx="4716490" cy="1140859"/>
          </a:xfrm>
          <a:prstGeom prst="rect">
            <a:avLst/>
          </a:prstGeom>
          <a:ln>
            <a:solidFill>
              <a:srgbClr val="7030A0"/>
            </a:solidFill>
          </a:ln>
        </p:spPr>
      </p:pic>
      <p:pic>
        <p:nvPicPr>
          <p:cNvPr id="4098" name="Picture 2" descr="Michael Schrage on Innovation, Collaboration, Tools, and Incentives -  SKMurphy, Inc.">
            <a:extLst>
              <a:ext uri="{FF2B5EF4-FFF2-40B4-BE49-F238E27FC236}">
                <a16:creationId xmlns:a16="http://schemas.microsoft.com/office/drawing/2014/main" id="{A26F0CDD-C991-0440-8B06-8A07585034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13202" y="3242326"/>
            <a:ext cx="2795196" cy="244038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A7B85376-4916-3542-8859-1746653C11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08922" y="1571638"/>
            <a:ext cx="1639301" cy="163930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8" name="Footer Placeholder 4">
            <a:extLst>
              <a:ext uri="{FF2B5EF4-FFF2-40B4-BE49-F238E27FC236}">
                <a16:creationId xmlns:a16="http://schemas.microsoft.com/office/drawing/2014/main" id="{D7DA5C20-AC98-E841-AD36-A660143620C1}"/>
              </a:ext>
            </a:extLst>
          </p:cNvPr>
          <p:cNvSpPr txBox="1">
            <a:spLocks/>
          </p:cNvSpPr>
          <p:nvPr/>
        </p:nvSpPr>
        <p:spPr>
          <a:xfrm>
            <a:off x="234647" y="6324122"/>
            <a:ext cx="6776974" cy="410766"/>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solidFill>
                  <a:schemeClr val="accent5">
                    <a:lumMod val="75000"/>
                  </a:schemeClr>
                </a:solidFill>
              </a:rPr>
              <a:t>@AGILECSP        @</a:t>
            </a:r>
            <a:r>
              <a:rPr lang="en-US" sz="1800" dirty="0" err="1">
                <a:solidFill>
                  <a:schemeClr val="accent5">
                    <a:lumMod val="75000"/>
                  </a:schemeClr>
                </a:solidFill>
              </a:rPr>
              <a:t>LaterLifeTrain</a:t>
            </a:r>
            <a:r>
              <a:rPr lang="en-US" sz="1800" dirty="0">
                <a:solidFill>
                  <a:schemeClr val="accent5">
                    <a:lumMod val="75000"/>
                  </a:schemeClr>
                </a:solidFill>
              </a:rPr>
              <a:t>        @</a:t>
            </a:r>
            <a:r>
              <a:rPr lang="en-US" sz="1800" dirty="0" err="1">
                <a:solidFill>
                  <a:schemeClr val="accent5">
                    <a:lumMod val="75000"/>
                  </a:schemeClr>
                </a:solidFill>
              </a:rPr>
              <a:t>bases_sig</a:t>
            </a:r>
            <a:endParaRPr lang="en-US" sz="1800" dirty="0">
              <a:solidFill>
                <a:schemeClr val="accent5">
                  <a:lumMod val="75000"/>
                </a:schemeClr>
              </a:solidFill>
            </a:endParaRPr>
          </a:p>
        </p:txBody>
      </p:sp>
      <p:pic>
        <p:nvPicPr>
          <p:cNvPr id="6" name="Picture 5">
            <a:extLst>
              <a:ext uri="{FF2B5EF4-FFF2-40B4-BE49-F238E27FC236}">
                <a16:creationId xmlns:a16="http://schemas.microsoft.com/office/drawing/2014/main" id="{9E48482F-D685-F78C-FFA2-B4A568C0F4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4435151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2823-8C38-D46A-92D2-1ADCE47D9BE1}"/>
              </a:ext>
            </a:extLst>
          </p:cNvPr>
          <p:cNvSpPr>
            <a:spLocks noGrp="1"/>
          </p:cNvSpPr>
          <p:nvPr>
            <p:ph type="title"/>
          </p:nvPr>
        </p:nvSpPr>
        <p:spPr/>
        <p:txBody>
          <a:bodyPr/>
          <a:lstStyle/>
          <a:p>
            <a:r>
              <a:rPr lang="en-US" dirty="0"/>
              <a:t>What words do you </a:t>
            </a:r>
            <a:r>
              <a:rPr lang="en-US" b="1" u="sng" dirty="0"/>
              <a:t>now</a:t>
            </a:r>
            <a:r>
              <a:rPr lang="en-US" dirty="0"/>
              <a:t> associate with the referral forms?</a:t>
            </a:r>
            <a:endParaRPr lang="en-GB" dirty="0"/>
          </a:p>
        </p:txBody>
      </p:sp>
      <p:sp>
        <p:nvSpPr>
          <p:cNvPr id="3" name="Content Placeholder 2">
            <a:extLst>
              <a:ext uri="{FF2B5EF4-FFF2-40B4-BE49-F238E27FC236}">
                <a16:creationId xmlns:a16="http://schemas.microsoft.com/office/drawing/2014/main" id="{8DD51565-E30E-4C0F-B2A6-7FC6C96B3A52}"/>
              </a:ext>
            </a:extLst>
          </p:cNvPr>
          <p:cNvSpPr>
            <a:spLocks noGrp="1"/>
          </p:cNvSpPr>
          <p:nvPr>
            <p:ph idx="1"/>
          </p:nvPr>
        </p:nvSpPr>
        <p:spPr>
          <a:xfrm>
            <a:off x="129683" y="2627289"/>
            <a:ext cx="5124897" cy="3594519"/>
          </a:xfrm>
        </p:spPr>
        <p:txBody>
          <a:bodyPr/>
          <a:lstStyle/>
          <a:p>
            <a:r>
              <a:rPr lang="en-US" dirty="0"/>
              <a:t>Log on to: </a:t>
            </a:r>
            <a:r>
              <a:rPr lang="en-US" dirty="0">
                <a:hlinkClick r:id="rId2"/>
              </a:rPr>
              <a:t>www.menti.com</a:t>
            </a:r>
            <a:endParaRPr lang="en-US" dirty="0"/>
          </a:p>
          <a:p>
            <a:r>
              <a:rPr lang="en-GB" dirty="0"/>
              <a:t>Use code: 4130 0351</a:t>
            </a:r>
          </a:p>
        </p:txBody>
      </p:sp>
      <p:pic>
        <p:nvPicPr>
          <p:cNvPr id="4" name="Picture 3">
            <a:extLst>
              <a:ext uri="{FF2B5EF4-FFF2-40B4-BE49-F238E27FC236}">
                <a16:creationId xmlns:a16="http://schemas.microsoft.com/office/drawing/2014/main" id="{BFEB5B8A-B4ED-EEAF-7F70-585D01136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1026" name="Picture 2" descr="7 language facts that will blow your mind ‹ GO Blog | EF GO Blog">
            <a:extLst>
              <a:ext uri="{FF2B5EF4-FFF2-40B4-BE49-F238E27FC236}">
                <a16:creationId xmlns:a16="http://schemas.microsoft.com/office/drawing/2014/main" id="{3D3B6C9F-239D-D8D6-F606-DE68EB6EB73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735931"/>
            <a:ext cx="4863580" cy="3965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AF7EDB-DE28-15FF-B236-537E5E003474}"/>
              </a:ext>
            </a:extLst>
          </p:cNvPr>
          <p:cNvSpPr txBox="1"/>
          <p:nvPr/>
        </p:nvSpPr>
        <p:spPr>
          <a:xfrm>
            <a:off x="528035" y="5517909"/>
            <a:ext cx="6207616" cy="523220"/>
          </a:xfrm>
          <a:prstGeom prst="rect">
            <a:avLst/>
          </a:prstGeom>
          <a:noFill/>
        </p:spPr>
        <p:txBody>
          <a:bodyPr wrap="square" rtlCol="0">
            <a:spAutoFit/>
          </a:bodyPr>
          <a:lstStyle/>
          <a:p>
            <a:r>
              <a:rPr lang="en-US" sz="2800" dirty="0"/>
              <a:t>Give us up to 3 words</a:t>
            </a:r>
          </a:p>
        </p:txBody>
      </p:sp>
    </p:spTree>
    <p:extLst>
      <p:ext uri="{BB962C8B-B14F-4D97-AF65-F5344CB8AC3E}">
        <p14:creationId xmlns:p14="http://schemas.microsoft.com/office/powerpoint/2010/main" val="37666534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9F9B-B7C0-76E7-A7A6-7FBCCA863D9D}"/>
              </a:ext>
            </a:extLst>
          </p:cNvPr>
          <p:cNvSpPr>
            <a:spLocks noGrp="1"/>
          </p:cNvSpPr>
          <p:nvPr>
            <p:ph type="title"/>
          </p:nvPr>
        </p:nvSpPr>
        <p:spPr/>
        <p:txBody>
          <a:bodyPr/>
          <a:lstStyle/>
          <a:p>
            <a:endParaRPr lang="en-GB"/>
          </a:p>
        </p:txBody>
      </p:sp>
      <p:pic>
        <p:nvPicPr>
          <p:cNvPr id="5" name="Content Placeholder 4" descr="Text&#10;&#10;Description automatically generated">
            <a:extLst>
              <a:ext uri="{FF2B5EF4-FFF2-40B4-BE49-F238E27FC236}">
                <a16:creationId xmlns:a16="http://schemas.microsoft.com/office/drawing/2014/main" id="{E38E939B-2FD6-5F7F-BE9B-3E699F58F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90" y="410367"/>
            <a:ext cx="10515599" cy="6131677"/>
          </a:xfrm>
        </p:spPr>
      </p:pic>
    </p:spTree>
    <p:extLst>
      <p:ext uri="{BB962C8B-B14F-4D97-AF65-F5344CB8AC3E}">
        <p14:creationId xmlns:p14="http://schemas.microsoft.com/office/powerpoint/2010/main" val="1042521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750F-3B0F-BF20-D5E3-8CADDBEFCC8C}"/>
              </a:ext>
            </a:extLst>
          </p:cNvPr>
          <p:cNvSpPr>
            <a:spLocks noGrp="1"/>
          </p:cNvSpPr>
          <p:nvPr>
            <p:ph type="title"/>
          </p:nvPr>
        </p:nvSpPr>
        <p:spPr/>
        <p:txBody>
          <a:bodyPr>
            <a:normAutofit fontScale="90000"/>
          </a:bodyPr>
          <a:lstStyle/>
          <a:p>
            <a:r>
              <a:rPr lang="en-US" dirty="0"/>
              <a:t>Resources to support achieving dose and seamless falls prevention exercise care pathways</a:t>
            </a:r>
          </a:p>
        </p:txBody>
      </p:sp>
      <p:pic>
        <p:nvPicPr>
          <p:cNvPr id="4" name="Picture 3">
            <a:extLst>
              <a:ext uri="{FF2B5EF4-FFF2-40B4-BE49-F238E27FC236}">
                <a16:creationId xmlns:a16="http://schemas.microsoft.com/office/drawing/2014/main" id="{74C87E71-1988-6020-CBC4-AAF8297912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pic>
        <p:nvPicPr>
          <p:cNvPr id="3" name="Picture 2">
            <a:extLst>
              <a:ext uri="{FF2B5EF4-FFF2-40B4-BE49-F238E27FC236}">
                <a16:creationId xmlns:a16="http://schemas.microsoft.com/office/drawing/2014/main" id="{D0C40F9A-BFC0-7F76-39E4-04617E8B65B3}"/>
              </a:ext>
            </a:extLst>
          </p:cNvPr>
          <p:cNvPicPr>
            <a:picLocks noChangeAspect="1"/>
          </p:cNvPicPr>
          <p:nvPr/>
        </p:nvPicPr>
        <p:blipFill>
          <a:blip r:embed="rId3"/>
          <a:stretch>
            <a:fillRect/>
          </a:stretch>
        </p:blipFill>
        <p:spPr>
          <a:xfrm>
            <a:off x="3502324" y="2545700"/>
            <a:ext cx="5605430" cy="3402657"/>
          </a:xfrm>
          <a:prstGeom prst="rect">
            <a:avLst/>
          </a:prstGeom>
        </p:spPr>
      </p:pic>
    </p:spTree>
    <p:extLst>
      <p:ext uri="{BB962C8B-B14F-4D97-AF65-F5344CB8AC3E}">
        <p14:creationId xmlns:p14="http://schemas.microsoft.com/office/powerpoint/2010/main" val="3684711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a:spLocks noGrp="1"/>
          </p:cNvSpPr>
          <p:nvPr>
            <p:ph type="title"/>
          </p:nvPr>
        </p:nvSpPr>
        <p:spPr>
          <a:xfrm>
            <a:off x="398047" y="368931"/>
            <a:ext cx="11070052" cy="500761"/>
          </a:xfrm>
        </p:spPr>
        <p:txBody>
          <a:bodyPr/>
          <a:lstStyle/>
          <a:p>
            <a:r>
              <a:rPr lang="en-GB" sz="4400" dirty="0">
                <a:solidFill>
                  <a:schemeClr val="tx1"/>
                </a:solidFill>
              </a:rPr>
              <a:t>SB</a:t>
            </a:r>
            <a:r>
              <a:rPr lang="en-GB" sz="4400" b="1" dirty="0">
                <a:solidFill>
                  <a:srgbClr val="7030A0"/>
                </a:solidFill>
              </a:rPr>
              <a:t> </a:t>
            </a:r>
            <a:r>
              <a:rPr lang="en-GB" sz="4400" dirty="0">
                <a:solidFill>
                  <a:schemeClr val="tx1"/>
                </a:solidFill>
              </a:rPr>
              <a:t>during</a:t>
            </a:r>
            <a:r>
              <a:rPr lang="en-GB" sz="4400" b="1" dirty="0">
                <a:solidFill>
                  <a:srgbClr val="7030A0"/>
                </a:solidFill>
              </a:rPr>
              <a:t> </a:t>
            </a:r>
            <a:r>
              <a:rPr lang="en-GB" sz="4400" dirty="0">
                <a:solidFill>
                  <a:schemeClr val="tx1"/>
                </a:solidFill>
              </a:rPr>
              <a:t>Covid-19 and impact on falls</a:t>
            </a:r>
          </a:p>
        </p:txBody>
      </p:sp>
      <p:sp>
        <p:nvSpPr>
          <p:cNvPr id="3" name="Title 8"/>
          <p:cNvSpPr txBox="1">
            <a:spLocks/>
          </p:cNvSpPr>
          <p:nvPr/>
        </p:nvSpPr>
        <p:spPr>
          <a:xfrm>
            <a:off x="1688673" y="1236388"/>
            <a:ext cx="8488800" cy="375571"/>
          </a:xfrm>
          <a:prstGeom prst="rect">
            <a:avLst/>
          </a:prstGeom>
        </p:spPr>
        <p:txBody>
          <a:bodyPr vert="horz" lIns="0" tIns="0" rIns="0" bIns="0" rtlCol="0" anchor="ctr">
            <a:noAutofit/>
          </a:bodyPr>
          <a:lstStyle>
            <a:lvl1pPr algn="l" defTabSz="457200" rtl="0" eaLnBrk="1" latinLnBrk="0" hangingPunct="1">
              <a:spcBef>
                <a:spcPct val="0"/>
              </a:spcBef>
              <a:buNone/>
              <a:defRPr sz="3200" b="0" u="none" kern="1200">
                <a:solidFill>
                  <a:schemeClr val="tx1"/>
                </a:solidFill>
                <a:uFill>
                  <a:solidFill>
                    <a:srgbClr val="00A2E5"/>
                  </a:solidFill>
                </a:uFill>
                <a:latin typeface="+mj-lt"/>
                <a:ea typeface="+mj-ea"/>
                <a:cs typeface="+mj-cs"/>
              </a:defRPr>
            </a:lvl1pPr>
          </a:lstStyle>
          <a:p>
            <a:pPr algn="ctr" defTabSz="457178">
              <a:defRPr/>
            </a:pPr>
            <a:endParaRPr lang="en-GB" b="1" dirty="0">
              <a:solidFill>
                <a:srgbClr val="565456"/>
              </a:solidFill>
              <a:latin typeface="Calibri"/>
            </a:endParaRPr>
          </a:p>
        </p:txBody>
      </p:sp>
      <p:sp>
        <p:nvSpPr>
          <p:cNvPr id="4" name="Oval 3"/>
          <p:cNvSpPr/>
          <p:nvPr/>
        </p:nvSpPr>
        <p:spPr>
          <a:xfrm>
            <a:off x="2864707" y="2442600"/>
            <a:ext cx="738231" cy="65375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GB">
              <a:solidFill>
                <a:prstClr val="white"/>
              </a:solidFill>
              <a:latin typeface="Calibri"/>
            </a:endParaRPr>
          </a:p>
        </p:txBody>
      </p:sp>
      <p:sp>
        <p:nvSpPr>
          <p:cNvPr id="6" name="TextBox 5">
            <a:extLst>
              <a:ext uri="{FF2B5EF4-FFF2-40B4-BE49-F238E27FC236}">
                <a16:creationId xmlns:a16="http://schemas.microsoft.com/office/drawing/2014/main" id="{484A6E6F-B9F8-A84A-88DB-DADEB7AEF560}"/>
              </a:ext>
            </a:extLst>
          </p:cNvPr>
          <p:cNvSpPr txBox="1"/>
          <p:nvPr/>
        </p:nvSpPr>
        <p:spPr>
          <a:xfrm>
            <a:off x="9424827" y="6480194"/>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a:t>
            </a:r>
            <a:r>
              <a:rPr lang="en-US" sz="1600" dirty="0" err="1">
                <a:solidFill>
                  <a:schemeClr val="bg1">
                    <a:lumMod val="50000"/>
                  </a:schemeClr>
                </a:solidFill>
              </a:rPr>
              <a:t>LaterLifeTrain</a:t>
            </a:r>
            <a:endParaRPr lang="en-US" sz="1600" dirty="0">
              <a:solidFill>
                <a:schemeClr val="bg1">
                  <a:lumMod val="50000"/>
                </a:schemeClr>
              </a:solidFill>
            </a:endParaRPr>
          </a:p>
        </p:txBody>
      </p:sp>
      <p:sp>
        <p:nvSpPr>
          <p:cNvPr id="10" name="TextBox 9">
            <a:extLst>
              <a:ext uri="{FF2B5EF4-FFF2-40B4-BE49-F238E27FC236}">
                <a16:creationId xmlns:a16="http://schemas.microsoft.com/office/drawing/2014/main" id="{61EF2D42-D6CF-D74A-A6CA-F96BA5A1B8F8}"/>
              </a:ext>
            </a:extLst>
          </p:cNvPr>
          <p:cNvSpPr txBox="1"/>
          <p:nvPr/>
        </p:nvSpPr>
        <p:spPr>
          <a:xfrm>
            <a:off x="391887" y="1505647"/>
            <a:ext cx="8142513" cy="4524315"/>
          </a:xfrm>
          <a:prstGeom prst="rect">
            <a:avLst/>
          </a:prstGeom>
          <a:noFill/>
        </p:spPr>
        <p:txBody>
          <a:bodyPr wrap="square" rtlCol="0">
            <a:spAutoFit/>
          </a:bodyPr>
          <a:lstStyle/>
          <a:p>
            <a:r>
              <a:rPr lang="en-US" sz="2400" dirty="0"/>
              <a:t>Restrictions to activity due to Covid-19 </a:t>
            </a:r>
          </a:p>
          <a:p>
            <a:pPr marL="457200" indent="-457200">
              <a:buFont typeface="Arial" panose="020B0604020202020204" pitchFamily="34" charset="0"/>
              <a:buChar char="•"/>
            </a:pPr>
            <a:r>
              <a:rPr lang="en-US" sz="2400" dirty="0"/>
              <a:t>older adults reduced their physical activity </a:t>
            </a:r>
          </a:p>
          <a:p>
            <a:r>
              <a:rPr lang="en-US" sz="2400" dirty="0"/>
              <a:t>(126 mins to 77 mins per week strength and balance activity 2019-2020)</a:t>
            </a:r>
          </a:p>
          <a:p>
            <a:endParaRPr lang="en-US" sz="2400" dirty="0"/>
          </a:p>
          <a:p>
            <a:r>
              <a:rPr lang="en-US" sz="2400" dirty="0"/>
              <a:t>Modelling on first lockdown (3 months) period in England predicted </a:t>
            </a:r>
          </a:p>
          <a:p>
            <a:endParaRPr lang="en-US" sz="2400" dirty="0"/>
          </a:p>
          <a:p>
            <a:r>
              <a:rPr lang="en-US" sz="2400" dirty="0">
                <a:solidFill>
                  <a:srgbClr val="7030A0"/>
                </a:solidFill>
              </a:rPr>
              <a:t>&gt;250,000 more falls in 110,000 people</a:t>
            </a:r>
          </a:p>
          <a:p>
            <a:r>
              <a:rPr lang="en-US" sz="2400" dirty="0">
                <a:solidFill>
                  <a:srgbClr val="7030A0"/>
                </a:solidFill>
              </a:rPr>
              <a:t>costing £211 million over next 2.5 years</a:t>
            </a:r>
          </a:p>
          <a:p>
            <a:endParaRPr lang="en-US" sz="2400" dirty="0"/>
          </a:p>
          <a:p>
            <a:r>
              <a:rPr lang="en-US" sz="2400" dirty="0"/>
              <a:t>Underestimate!</a:t>
            </a:r>
          </a:p>
        </p:txBody>
      </p:sp>
      <p:pic>
        <p:nvPicPr>
          <p:cNvPr id="11" name="Picture 10">
            <a:extLst>
              <a:ext uri="{FF2B5EF4-FFF2-40B4-BE49-F238E27FC236}">
                <a16:creationId xmlns:a16="http://schemas.microsoft.com/office/drawing/2014/main" id="{A43EAFB5-6E3D-3949-B76A-226AE3DA3A20}"/>
              </a:ext>
            </a:extLst>
          </p:cNvPr>
          <p:cNvPicPr>
            <a:picLocks noChangeAspect="1"/>
          </p:cNvPicPr>
          <p:nvPr/>
        </p:nvPicPr>
        <p:blipFill>
          <a:blip r:embed="rId2"/>
          <a:stretch>
            <a:fillRect/>
          </a:stretch>
        </p:blipFill>
        <p:spPr>
          <a:xfrm>
            <a:off x="9840835" y="1628931"/>
            <a:ext cx="1811867" cy="1683755"/>
          </a:xfrm>
          <a:prstGeom prst="rect">
            <a:avLst/>
          </a:prstGeom>
        </p:spPr>
      </p:pic>
      <p:pic>
        <p:nvPicPr>
          <p:cNvPr id="12" name="Picture 4" descr="Frailty syndrome - Wikipedia">
            <a:extLst>
              <a:ext uri="{FF2B5EF4-FFF2-40B4-BE49-F238E27FC236}">
                <a16:creationId xmlns:a16="http://schemas.microsoft.com/office/drawing/2014/main" id="{9EBFC561-7BCF-EF43-A5C4-76C8166EAE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75515" y="3673739"/>
            <a:ext cx="2993195" cy="207306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04F8B8B-50AC-A748-BABC-0B3A3C021EED}"/>
              </a:ext>
            </a:extLst>
          </p:cNvPr>
          <p:cNvSpPr/>
          <p:nvPr/>
        </p:nvSpPr>
        <p:spPr>
          <a:xfrm>
            <a:off x="391887" y="6249361"/>
            <a:ext cx="3589316" cy="369332"/>
          </a:xfrm>
          <a:prstGeom prst="rect">
            <a:avLst/>
          </a:prstGeom>
        </p:spPr>
        <p:txBody>
          <a:bodyPr wrap="none">
            <a:spAutoFit/>
          </a:bodyPr>
          <a:lstStyle/>
          <a:p>
            <a:r>
              <a:rPr lang="en-US" dirty="0"/>
              <a:t>(</a:t>
            </a:r>
            <a:r>
              <a:rPr lang="en-US" i="1" dirty="0"/>
              <a:t>PHE, 2021</a:t>
            </a:r>
            <a:r>
              <a:rPr lang="en-US" dirty="0"/>
              <a:t>. </a:t>
            </a:r>
            <a:r>
              <a:rPr lang="en-US" dirty="0">
                <a:hlinkClick r:id="rId4"/>
              </a:rPr>
              <a:t>https://bit.ly/36nGGbL</a:t>
            </a:r>
            <a:r>
              <a:rPr lang="en-US" dirty="0"/>
              <a:t>) </a:t>
            </a:r>
          </a:p>
        </p:txBody>
      </p:sp>
      <p:pic>
        <p:nvPicPr>
          <p:cNvPr id="7" name="Picture 6">
            <a:extLst>
              <a:ext uri="{FF2B5EF4-FFF2-40B4-BE49-F238E27FC236}">
                <a16:creationId xmlns:a16="http://schemas.microsoft.com/office/drawing/2014/main" id="{7A5DA156-7EF8-8B32-D968-C58C6D49C6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3747" y="231688"/>
            <a:ext cx="1263233" cy="1061089"/>
          </a:xfrm>
          <a:prstGeom prst="rect">
            <a:avLst/>
          </a:prstGeom>
        </p:spPr>
      </p:pic>
      <p:pic>
        <p:nvPicPr>
          <p:cNvPr id="8" name="Picture 7">
            <a:extLst>
              <a:ext uri="{FF2B5EF4-FFF2-40B4-BE49-F238E27FC236}">
                <a16:creationId xmlns:a16="http://schemas.microsoft.com/office/drawing/2014/main" id="{DF60A382-B54A-715E-6DBE-A7F9C3B897D3}"/>
              </a:ext>
            </a:extLst>
          </p:cNvPr>
          <p:cNvPicPr>
            <a:picLocks noChangeAspect="1"/>
          </p:cNvPicPr>
          <p:nvPr/>
        </p:nvPicPr>
        <p:blipFill>
          <a:blip r:embed="rId6"/>
          <a:stretch>
            <a:fillRect/>
          </a:stretch>
        </p:blipFill>
        <p:spPr>
          <a:xfrm>
            <a:off x="10921651" y="134437"/>
            <a:ext cx="1158340" cy="1158340"/>
          </a:xfrm>
          <a:prstGeom prst="rect">
            <a:avLst/>
          </a:prstGeom>
        </p:spPr>
      </p:pic>
    </p:spTree>
    <p:extLst>
      <p:ext uri="{BB962C8B-B14F-4D97-AF65-F5344CB8AC3E}">
        <p14:creationId xmlns:p14="http://schemas.microsoft.com/office/powerpoint/2010/main" val="16121097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859C-B797-E2FF-3677-9A3E97FF11C0}"/>
              </a:ext>
            </a:extLst>
          </p:cNvPr>
          <p:cNvSpPr>
            <a:spLocks noGrp="1"/>
          </p:cNvSpPr>
          <p:nvPr>
            <p:ph type="title"/>
          </p:nvPr>
        </p:nvSpPr>
        <p:spPr>
          <a:xfrm>
            <a:off x="266748" y="229444"/>
            <a:ext cx="10515600" cy="1325563"/>
          </a:xfrm>
        </p:spPr>
        <p:txBody>
          <a:bodyPr>
            <a:normAutofit/>
          </a:bodyPr>
          <a:lstStyle/>
          <a:p>
            <a:r>
              <a:rPr lang="en-GB" sz="4000" dirty="0"/>
              <a:t>Covid-19 wider impacts: Key Recommendations </a:t>
            </a:r>
          </a:p>
        </p:txBody>
      </p:sp>
      <p:sp>
        <p:nvSpPr>
          <p:cNvPr id="5" name="Text Placeholder 4">
            <a:extLst>
              <a:ext uri="{FF2B5EF4-FFF2-40B4-BE49-F238E27FC236}">
                <a16:creationId xmlns:a16="http://schemas.microsoft.com/office/drawing/2014/main" id="{5C292B8B-B830-B115-A1D2-2D966C90972C}"/>
              </a:ext>
            </a:extLst>
          </p:cNvPr>
          <p:cNvSpPr>
            <a:spLocks noGrp="1"/>
          </p:cNvSpPr>
          <p:nvPr>
            <p:ph type="body" idx="1"/>
          </p:nvPr>
        </p:nvSpPr>
        <p:spPr>
          <a:xfrm>
            <a:off x="518225" y="1456813"/>
            <a:ext cx="3868340" cy="629551"/>
          </a:xfrm>
        </p:spPr>
        <p:txBody>
          <a:bodyPr>
            <a:normAutofit/>
          </a:bodyPr>
          <a:lstStyle/>
          <a:p>
            <a:r>
              <a:rPr lang="en-GB" sz="2400" dirty="0">
                <a:solidFill>
                  <a:srgbClr val="0070C0"/>
                </a:solidFill>
              </a:rPr>
              <a:t>For the whole population </a:t>
            </a:r>
          </a:p>
        </p:txBody>
      </p:sp>
      <p:sp>
        <p:nvSpPr>
          <p:cNvPr id="3" name="Content Placeholder 2">
            <a:extLst>
              <a:ext uri="{FF2B5EF4-FFF2-40B4-BE49-F238E27FC236}">
                <a16:creationId xmlns:a16="http://schemas.microsoft.com/office/drawing/2014/main" id="{2DF5F11F-35AB-DC9C-C446-B1983B958961}"/>
              </a:ext>
            </a:extLst>
          </p:cNvPr>
          <p:cNvSpPr>
            <a:spLocks noGrp="1"/>
          </p:cNvSpPr>
          <p:nvPr>
            <p:ph sz="half" idx="2"/>
          </p:nvPr>
        </p:nvSpPr>
        <p:spPr>
          <a:xfrm>
            <a:off x="518225" y="2485891"/>
            <a:ext cx="5157787" cy="3684588"/>
          </a:xfrm>
        </p:spPr>
        <p:txBody>
          <a:bodyPr>
            <a:normAutofit fontScale="62500" lnSpcReduction="20000"/>
          </a:bodyPr>
          <a:lstStyle/>
          <a:p>
            <a:r>
              <a:rPr lang="en-GB" i="1" dirty="0">
                <a:solidFill>
                  <a:srgbClr val="0070C0"/>
                </a:solidFill>
              </a:rPr>
              <a:t>Promote and increase availability of strength and balance activity for older adults, </a:t>
            </a:r>
            <a:r>
              <a:rPr lang="en-GB" dirty="0"/>
              <a:t>involving a gradual increase in activity in order to reduce falls risk and to enable safe and confident participation on other forms of exercise and physical activity</a:t>
            </a:r>
          </a:p>
          <a:p>
            <a:r>
              <a:rPr lang="en-GB" dirty="0"/>
              <a:t>Ensure physical activity recovery measures reach </a:t>
            </a:r>
            <a:r>
              <a:rPr lang="en-GB" i="1" dirty="0">
                <a:solidFill>
                  <a:srgbClr val="0070C0"/>
                </a:solidFill>
              </a:rPr>
              <a:t>those who stand to benefit most from them, including older adults who shielded, with multimorbidity, with dementia, in social care settings and from more deprived backgrounds </a:t>
            </a:r>
          </a:p>
          <a:p>
            <a:r>
              <a:rPr lang="en-GB" dirty="0"/>
              <a:t>Identify locally which older adults have reduced their levels of physical activity during the COVID-19 pandemic, with a focus on populations where the largest reductions are likely to be found. </a:t>
            </a:r>
            <a:r>
              <a:rPr lang="en-GB" i="1" dirty="0">
                <a:solidFill>
                  <a:srgbClr val="0070C0"/>
                </a:solidFill>
              </a:rPr>
              <a:t>The largest reductions in strength and balance activity identified in this report were seen in males aged 65 to 74 and females aged 65 to 84</a:t>
            </a:r>
          </a:p>
        </p:txBody>
      </p:sp>
      <p:sp>
        <p:nvSpPr>
          <p:cNvPr id="6" name="Text Placeholder 5">
            <a:extLst>
              <a:ext uri="{FF2B5EF4-FFF2-40B4-BE49-F238E27FC236}">
                <a16:creationId xmlns:a16="http://schemas.microsoft.com/office/drawing/2014/main" id="{F9B45516-D0E1-78F4-FCEB-033D35D328E2}"/>
              </a:ext>
            </a:extLst>
          </p:cNvPr>
          <p:cNvSpPr>
            <a:spLocks noGrp="1"/>
          </p:cNvSpPr>
          <p:nvPr>
            <p:ph type="body" sz="quarter" idx="3"/>
          </p:nvPr>
        </p:nvSpPr>
        <p:spPr>
          <a:xfrm>
            <a:off x="6323409" y="1262452"/>
            <a:ext cx="3887391" cy="823912"/>
          </a:xfrm>
        </p:spPr>
        <p:txBody>
          <a:bodyPr/>
          <a:lstStyle/>
          <a:p>
            <a:r>
              <a:rPr lang="en-GB" sz="2400" dirty="0">
                <a:solidFill>
                  <a:srgbClr val="0070C0"/>
                </a:solidFill>
              </a:rPr>
              <a:t>For targeted populations:</a:t>
            </a:r>
          </a:p>
        </p:txBody>
      </p:sp>
      <p:sp>
        <p:nvSpPr>
          <p:cNvPr id="4" name="Content Placeholder 3">
            <a:extLst>
              <a:ext uri="{FF2B5EF4-FFF2-40B4-BE49-F238E27FC236}">
                <a16:creationId xmlns:a16="http://schemas.microsoft.com/office/drawing/2014/main" id="{C1428882-CA19-4768-20A1-23069DB71915}"/>
              </a:ext>
            </a:extLst>
          </p:cNvPr>
          <p:cNvSpPr>
            <a:spLocks noGrp="1"/>
          </p:cNvSpPr>
          <p:nvPr>
            <p:ph sz="quarter" idx="4"/>
          </p:nvPr>
        </p:nvSpPr>
        <p:spPr>
          <a:xfrm>
            <a:off x="6323409" y="2408908"/>
            <a:ext cx="5183188" cy="3684588"/>
          </a:xfrm>
        </p:spPr>
        <p:txBody>
          <a:bodyPr>
            <a:normAutofit fontScale="62500" lnSpcReduction="20000"/>
          </a:bodyPr>
          <a:lstStyle/>
          <a:p>
            <a:r>
              <a:rPr lang="en-GB" dirty="0"/>
              <a:t>Refer older adults with </a:t>
            </a:r>
            <a:r>
              <a:rPr lang="en-GB" i="1" dirty="0">
                <a:solidFill>
                  <a:srgbClr val="0070C0"/>
                </a:solidFill>
              </a:rPr>
              <a:t>functional loss, transition towards frailty or fear of falls resulting from deconditioning </a:t>
            </a:r>
            <a:r>
              <a:rPr lang="en-GB" dirty="0"/>
              <a:t>to appropriate rehabilitations services</a:t>
            </a:r>
          </a:p>
          <a:p>
            <a:r>
              <a:rPr lang="en-GB" dirty="0"/>
              <a:t>Raise awareness amongst health and social care staff of </a:t>
            </a:r>
            <a:r>
              <a:rPr lang="en-GB" i="1" dirty="0">
                <a:solidFill>
                  <a:srgbClr val="0070C0"/>
                </a:solidFill>
              </a:rPr>
              <a:t>post-COVID-19 syndrome, communicating the risks of building up levels of activity levels too rapidly </a:t>
            </a:r>
            <a:r>
              <a:rPr lang="en-GB" dirty="0"/>
              <a:t>and the need to refer to post-COVID-19 syndrome clinics where symptoms are severe</a:t>
            </a:r>
          </a:p>
        </p:txBody>
      </p:sp>
      <p:pic>
        <p:nvPicPr>
          <p:cNvPr id="7" name="Picture 6">
            <a:extLst>
              <a:ext uri="{FF2B5EF4-FFF2-40B4-BE49-F238E27FC236}">
                <a16:creationId xmlns:a16="http://schemas.microsoft.com/office/drawing/2014/main" id="{B35456FF-FC98-E8E4-6727-3EC7853C4577}"/>
              </a:ext>
            </a:extLst>
          </p:cNvPr>
          <p:cNvPicPr>
            <a:picLocks noChangeAspect="1"/>
          </p:cNvPicPr>
          <p:nvPr/>
        </p:nvPicPr>
        <p:blipFill>
          <a:blip r:embed="rId2"/>
          <a:stretch>
            <a:fillRect/>
          </a:stretch>
        </p:blipFill>
        <p:spPr>
          <a:xfrm>
            <a:off x="10782348" y="153578"/>
            <a:ext cx="1175005" cy="1222322"/>
          </a:xfrm>
          <a:prstGeom prst="rect">
            <a:avLst/>
          </a:prstGeom>
        </p:spPr>
      </p:pic>
      <p:pic>
        <p:nvPicPr>
          <p:cNvPr id="8" name="Picture 7">
            <a:extLst>
              <a:ext uri="{FF2B5EF4-FFF2-40B4-BE49-F238E27FC236}">
                <a16:creationId xmlns:a16="http://schemas.microsoft.com/office/drawing/2014/main" id="{7C41DFA2-A689-957D-CF04-9D1B31EAE9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05201" y="5804878"/>
            <a:ext cx="1455183" cy="1222323"/>
          </a:xfrm>
          <a:prstGeom prst="rect">
            <a:avLst/>
          </a:prstGeom>
        </p:spPr>
      </p:pic>
    </p:spTree>
    <p:extLst>
      <p:ext uri="{BB962C8B-B14F-4D97-AF65-F5344CB8AC3E}">
        <p14:creationId xmlns:p14="http://schemas.microsoft.com/office/powerpoint/2010/main" val="30452651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2C25FC4-7E52-4810-08F1-43E62FC32C6B}"/>
              </a:ext>
            </a:extLst>
          </p:cNvPr>
          <p:cNvSpPr>
            <a:spLocks noGrp="1"/>
          </p:cNvSpPr>
          <p:nvPr>
            <p:ph type="title"/>
          </p:nvPr>
        </p:nvSpPr>
        <p:spPr>
          <a:xfrm>
            <a:off x="109291" y="410369"/>
            <a:ext cx="10515600" cy="869792"/>
          </a:xfrm>
        </p:spPr>
        <p:txBody>
          <a:bodyPr>
            <a:normAutofit fontScale="90000"/>
          </a:bodyPr>
          <a:lstStyle/>
          <a:p>
            <a:r>
              <a:rPr lang="en-GB" dirty="0">
                <a:solidFill>
                  <a:srgbClr val="002060"/>
                </a:solidFill>
                <a:latin typeface="Arial" panose="020B0604020202020204" pitchFamily="34" charset="0"/>
                <a:cs typeface="Arial" panose="020B0604020202020204" pitchFamily="34" charset="0"/>
              </a:rPr>
              <a:t>NFPCG ‘Deconditioning’ Resources</a:t>
            </a:r>
            <a:br>
              <a:rPr lang="en-GB" b="1" dirty="0">
                <a:latin typeface="Arial" panose="020B0604020202020204" pitchFamily="34" charset="0"/>
                <a:cs typeface="Arial" panose="020B0604020202020204" pitchFamily="34" charset="0"/>
              </a:rPr>
            </a:br>
            <a:endParaRPr lang="en-GB" dirty="0"/>
          </a:p>
        </p:txBody>
      </p:sp>
      <p:sp>
        <p:nvSpPr>
          <p:cNvPr id="8" name="Content Placeholder 7">
            <a:extLst>
              <a:ext uri="{FF2B5EF4-FFF2-40B4-BE49-F238E27FC236}">
                <a16:creationId xmlns:a16="http://schemas.microsoft.com/office/drawing/2014/main" id="{460DB6BC-5C73-42F0-5ADC-62864E8F4002}"/>
              </a:ext>
            </a:extLst>
          </p:cNvPr>
          <p:cNvSpPr>
            <a:spLocks noGrp="1"/>
          </p:cNvSpPr>
          <p:nvPr>
            <p:ph idx="1"/>
          </p:nvPr>
        </p:nvSpPr>
        <p:spPr>
          <a:xfrm>
            <a:off x="109291" y="1412242"/>
            <a:ext cx="10515600" cy="2383525"/>
          </a:xfrm>
        </p:spPr>
        <p:txBody>
          <a:bodyPr>
            <a:normAutofit fontScale="70000" lnSpcReduction="20000"/>
          </a:bodyPr>
          <a:lstStyle/>
          <a:p>
            <a:r>
              <a:rPr lang="en-GB" sz="2800" dirty="0">
                <a:latin typeface="Arial" panose="020B0604020202020204" pitchFamily="34" charset="0"/>
                <a:cs typeface="Arial" panose="020B0604020202020204" pitchFamily="34" charset="0"/>
              </a:rPr>
              <a:t>Developed 5 evidence based </a:t>
            </a:r>
            <a:r>
              <a:rPr lang="en-GB" sz="2800" dirty="0">
                <a:latin typeface="Arial" panose="020B0604020202020204" pitchFamily="34" charset="0"/>
                <a:cs typeface="Arial" panose="020B0604020202020204" pitchFamily="34" charset="0"/>
                <a:hlinkClick r:id="rId3"/>
              </a:rPr>
              <a:t>resources</a:t>
            </a:r>
            <a:r>
              <a:rPr lang="en-GB" sz="2800" dirty="0">
                <a:latin typeface="Arial" panose="020B0604020202020204" pitchFamily="34" charset="0"/>
                <a:cs typeface="Arial" panose="020B0604020202020204" pitchFamily="34" charset="0"/>
              </a:rPr>
              <a:t> to promote reconditioning of older people post COVID pandemic </a:t>
            </a:r>
          </a:p>
          <a:p>
            <a:r>
              <a:rPr lang="en-GB" sz="2800" dirty="0">
                <a:latin typeface="Arial" panose="020B0604020202020204" pitchFamily="34" charset="0"/>
                <a:cs typeface="Arial" panose="020B0604020202020204" pitchFamily="34" charset="0"/>
              </a:rPr>
              <a:t>Public/ patient facing; healthcare professionals; commissioners/ providers</a:t>
            </a:r>
            <a:endParaRPr lang="en-GB" sz="2800" dirty="0"/>
          </a:p>
          <a:p>
            <a:r>
              <a:rPr lang="en-GB" sz="2800" dirty="0">
                <a:latin typeface="Arial" panose="020B0604020202020204" pitchFamily="34" charset="0"/>
                <a:cs typeface="Arial" panose="020B0604020202020204" pitchFamily="34" charset="0"/>
              </a:rPr>
              <a:t>Easy read (including adapted version for visual and hearing impairments); poster for waiting areas</a:t>
            </a:r>
          </a:p>
          <a:p>
            <a:r>
              <a:rPr lang="en-GB" sz="2800" dirty="0"/>
              <a:t>Launched </a:t>
            </a:r>
            <a:r>
              <a:rPr lang="en-GB" sz="2800" dirty="0">
                <a:latin typeface="Arial" panose="020B0604020202020204" pitchFamily="34" charset="0"/>
                <a:cs typeface="Arial" panose="020B0604020202020204" pitchFamily="34" charset="0"/>
              </a:rPr>
              <a:t>April 2022 </a:t>
            </a:r>
          </a:p>
          <a:p>
            <a:r>
              <a:rPr lang="en-GB" sz="2800" dirty="0">
                <a:latin typeface="Arial" panose="020B0604020202020204" pitchFamily="34" charset="0"/>
                <a:cs typeface="Arial" panose="020B0604020202020204" pitchFamily="34" charset="0"/>
              </a:rPr>
              <a:t>Hosted BGS Website: </a:t>
            </a:r>
            <a:r>
              <a:rPr lang="en-GB" sz="2800" dirty="0">
                <a:hlinkClick r:id="rId3"/>
              </a:rPr>
              <a:t>https://www.bgs.org.uk/resources/deconditioning-information-for-providers-of-services-for-older-people-and-the-public</a:t>
            </a:r>
            <a:endParaRPr lang="en-GB" dirty="0"/>
          </a:p>
        </p:txBody>
      </p:sp>
      <p:pic>
        <p:nvPicPr>
          <p:cNvPr id="10" name="Picture 9">
            <a:extLst>
              <a:ext uri="{FF2B5EF4-FFF2-40B4-BE49-F238E27FC236}">
                <a16:creationId xmlns:a16="http://schemas.microsoft.com/office/drawing/2014/main" id="{5464D30B-0AA3-85DA-59AD-EE0A4F13BB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6293" y="4229376"/>
            <a:ext cx="1796961" cy="2542800"/>
          </a:xfrm>
          <a:prstGeom prst="rect">
            <a:avLst/>
          </a:prstGeom>
        </p:spPr>
      </p:pic>
      <p:pic>
        <p:nvPicPr>
          <p:cNvPr id="11" name="Picture 10">
            <a:extLst>
              <a:ext uri="{FF2B5EF4-FFF2-40B4-BE49-F238E27FC236}">
                <a16:creationId xmlns:a16="http://schemas.microsoft.com/office/drawing/2014/main" id="{C018D963-8926-ECBE-91AC-43999596CE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99898" y="4238497"/>
            <a:ext cx="1890215" cy="2697442"/>
          </a:xfrm>
          <a:prstGeom prst="rect">
            <a:avLst/>
          </a:prstGeom>
        </p:spPr>
      </p:pic>
      <p:pic>
        <p:nvPicPr>
          <p:cNvPr id="12" name="Picture 11">
            <a:extLst>
              <a:ext uri="{FF2B5EF4-FFF2-40B4-BE49-F238E27FC236}">
                <a16:creationId xmlns:a16="http://schemas.microsoft.com/office/drawing/2014/main" id="{7E81C687-D2A8-EA61-7226-C37006FB35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53889" y="4176713"/>
            <a:ext cx="1801502" cy="2567909"/>
          </a:xfrm>
          <a:prstGeom prst="rect">
            <a:avLst/>
          </a:prstGeom>
        </p:spPr>
      </p:pic>
      <p:pic>
        <p:nvPicPr>
          <p:cNvPr id="13" name="Picture 12">
            <a:extLst>
              <a:ext uri="{FF2B5EF4-FFF2-40B4-BE49-F238E27FC236}">
                <a16:creationId xmlns:a16="http://schemas.microsoft.com/office/drawing/2014/main" id="{91084908-2573-5692-CAF1-B79446FA21E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87945" y="4176713"/>
            <a:ext cx="1796962" cy="2595463"/>
          </a:xfrm>
          <a:prstGeom prst="rect">
            <a:avLst/>
          </a:prstGeom>
        </p:spPr>
      </p:pic>
      <p:pic>
        <p:nvPicPr>
          <p:cNvPr id="2" name="Picture 1">
            <a:extLst>
              <a:ext uri="{FF2B5EF4-FFF2-40B4-BE49-F238E27FC236}">
                <a16:creationId xmlns:a16="http://schemas.microsoft.com/office/drawing/2014/main" id="{A05C29FA-3E80-EF69-76E4-ED6D1A6E63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40721356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1728-B559-2745-A295-BA0E268C3D4F}"/>
              </a:ext>
            </a:extLst>
          </p:cNvPr>
          <p:cNvSpPr>
            <a:spLocks noGrp="1"/>
          </p:cNvSpPr>
          <p:nvPr>
            <p:ph type="title"/>
          </p:nvPr>
        </p:nvSpPr>
        <p:spPr>
          <a:xfrm>
            <a:off x="101534" y="-70520"/>
            <a:ext cx="10058400" cy="1450757"/>
          </a:xfrm>
        </p:spPr>
        <p:txBody>
          <a:bodyPr/>
          <a:lstStyle/>
          <a:p>
            <a:r>
              <a:rPr lang="en-US" dirty="0"/>
              <a:t>Driving quality provision</a:t>
            </a:r>
          </a:p>
        </p:txBody>
      </p:sp>
      <p:sp>
        <p:nvSpPr>
          <p:cNvPr id="3" name="Content Placeholder 2">
            <a:extLst>
              <a:ext uri="{FF2B5EF4-FFF2-40B4-BE49-F238E27FC236}">
                <a16:creationId xmlns:a16="http://schemas.microsoft.com/office/drawing/2014/main" id="{DAF2A619-BD33-DE44-A1ED-872F369EE54E}"/>
              </a:ext>
            </a:extLst>
          </p:cNvPr>
          <p:cNvSpPr>
            <a:spLocks noGrp="1"/>
          </p:cNvSpPr>
          <p:nvPr>
            <p:ph idx="1"/>
          </p:nvPr>
        </p:nvSpPr>
        <p:spPr>
          <a:xfrm>
            <a:off x="101534" y="2031166"/>
            <a:ext cx="7361149" cy="3294329"/>
          </a:xfrm>
        </p:spPr>
        <p:txBody>
          <a:bodyPr>
            <a:normAutofit/>
          </a:bodyPr>
          <a:lstStyle/>
          <a:p>
            <a:r>
              <a:rPr lang="en-US" dirty="0"/>
              <a:t>OHID (Public Health England) National Falls Prevention Coordination Group</a:t>
            </a:r>
          </a:p>
          <a:p>
            <a:pPr lvl="1"/>
            <a:r>
              <a:rPr lang="en-US" sz="2000" dirty="0"/>
              <a:t>Supporting fidelity and dose for effective falls prevention</a:t>
            </a:r>
          </a:p>
          <a:p>
            <a:pPr lvl="1"/>
            <a:r>
              <a:rPr lang="en-US" sz="2000" dirty="0"/>
              <a:t>Consensus Statement for Commissioners</a:t>
            </a:r>
          </a:p>
          <a:p>
            <a:pPr lvl="1"/>
            <a:r>
              <a:rPr lang="en-US" sz="2000" dirty="0"/>
              <a:t>Return on Investment local data input for Otago, FaME and Tai Chi </a:t>
            </a:r>
          </a:p>
          <a:p>
            <a:pPr lvl="1"/>
            <a:r>
              <a:rPr lang="en-US" sz="2000" dirty="0"/>
              <a:t>Quality Markers for service improvement audits</a:t>
            </a:r>
          </a:p>
          <a:p>
            <a:pPr lvl="1"/>
            <a:endParaRPr lang="en-US" dirty="0"/>
          </a:p>
        </p:txBody>
      </p:sp>
      <p:pic>
        <p:nvPicPr>
          <p:cNvPr id="7" name="Picture 6">
            <a:extLst>
              <a:ext uri="{FF2B5EF4-FFF2-40B4-BE49-F238E27FC236}">
                <a16:creationId xmlns:a16="http://schemas.microsoft.com/office/drawing/2014/main" id="{40E4A149-4ECA-8345-9F24-06A4D7527BD9}"/>
              </a:ext>
            </a:extLst>
          </p:cNvPr>
          <p:cNvPicPr>
            <a:picLocks noChangeAspect="1"/>
          </p:cNvPicPr>
          <p:nvPr/>
        </p:nvPicPr>
        <p:blipFill>
          <a:blip r:embed="rId2"/>
          <a:stretch>
            <a:fillRect/>
          </a:stretch>
        </p:blipFill>
        <p:spPr>
          <a:xfrm>
            <a:off x="7785102" y="3429000"/>
            <a:ext cx="4398740" cy="1450756"/>
          </a:xfrm>
          <a:prstGeom prst="rect">
            <a:avLst/>
          </a:prstGeom>
        </p:spPr>
      </p:pic>
      <p:pic>
        <p:nvPicPr>
          <p:cNvPr id="9" name="Picture 8">
            <a:extLst>
              <a:ext uri="{FF2B5EF4-FFF2-40B4-BE49-F238E27FC236}">
                <a16:creationId xmlns:a16="http://schemas.microsoft.com/office/drawing/2014/main" id="{27AAC439-F728-944E-BB28-C6BC96D998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5102" y="4981340"/>
            <a:ext cx="4406898" cy="1426781"/>
          </a:xfrm>
          <a:prstGeom prst="rect">
            <a:avLst/>
          </a:prstGeom>
        </p:spPr>
      </p:pic>
      <p:sp>
        <p:nvSpPr>
          <p:cNvPr id="10" name="Footer Placeholder 7">
            <a:extLst>
              <a:ext uri="{FF2B5EF4-FFF2-40B4-BE49-F238E27FC236}">
                <a16:creationId xmlns:a16="http://schemas.microsoft.com/office/drawing/2014/main" id="{6C03AC75-8DAF-DA4C-A051-2BC4F4512C43}"/>
              </a:ext>
            </a:extLst>
          </p:cNvPr>
          <p:cNvSpPr txBox="1">
            <a:spLocks/>
          </p:cNvSpPr>
          <p:nvPr/>
        </p:nvSpPr>
        <p:spPr>
          <a:xfrm>
            <a:off x="0" y="6492875"/>
            <a:ext cx="7606317"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Dawn SKELTON</a:t>
            </a:r>
          </a:p>
        </p:txBody>
      </p:sp>
      <p:pic>
        <p:nvPicPr>
          <p:cNvPr id="11" name="Picture 10">
            <a:extLst>
              <a:ext uri="{FF2B5EF4-FFF2-40B4-BE49-F238E27FC236}">
                <a16:creationId xmlns:a16="http://schemas.microsoft.com/office/drawing/2014/main" id="{6547BF39-C741-6342-94A0-9EE66527C792}"/>
              </a:ext>
            </a:extLst>
          </p:cNvPr>
          <p:cNvPicPr>
            <a:picLocks noChangeAspect="1"/>
          </p:cNvPicPr>
          <p:nvPr/>
        </p:nvPicPr>
        <p:blipFill>
          <a:blip r:embed="rId4"/>
          <a:stretch>
            <a:fillRect/>
          </a:stretch>
        </p:blipFill>
        <p:spPr>
          <a:xfrm>
            <a:off x="7793261" y="12702"/>
            <a:ext cx="4398740" cy="3294328"/>
          </a:xfrm>
          <a:prstGeom prst="rect">
            <a:avLst/>
          </a:prstGeom>
          <a:ln>
            <a:solidFill>
              <a:schemeClr val="tx1"/>
            </a:solidFill>
          </a:ln>
        </p:spPr>
      </p:pic>
      <p:sp>
        <p:nvSpPr>
          <p:cNvPr id="4" name="TextBox 3">
            <a:extLst>
              <a:ext uri="{FF2B5EF4-FFF2-40B4-BE49-F238E27FC236}">
                <a16:creationId xmlns:a16="http://schemas.microsoft.com/office/drawing/2014/main" id="{9DADA5E5-36ED-C347-83FA-E9D1D659328F}"/>
              </a:ext>
            </a:extLst>
          </p:cNvPr>
          <p:cNvSpPr txBox="1"/>
          <p:nvPr/>
        </p:nvSpPr>
        <p:spPr>
          <a:xfrm>
            <a:off x="0" y="6512846"/>
            <a:ext cx="2643883" cy="338554"/>
          </a:xfrm>
          <a:prstGeom prst="rect">
            <a:avLst/>
          </a:prstGeom>
          <a:noFill/>
        </p:spPr>
        <p:txBody>
          <a:bodyPr wrap="square" rtlCol="0">
            <a:spAutoFit/>
          </a:bodyPr>
          <a:lstStyle/>
          <a:p>
            <a:r>
              <a:rPr lang="en-US" sz="1600" dirty="0">
                <a:solidFill>
                  <a:schemeClr val="bg1">
                    <a:lumMod val="50000"/>
                  </a:schemeClr>
                </a:solidFill>
              </a:rPr>
              <a:t>@</a:t>
            </a:r>
            <a:r>
              <a:rPr lang="en-US" sz="1600" dirty="0" err="1">
                <a:solidFill>
                  <a:schemeClr val="bg1">
                    <a:lumMod val="50000"/>
                  </a:schemeClr>
                </a:solidFill>
              </a:rPr>
              <a:t>GCUReach</a:t>
            </a:r>
            <a:r>
              <a:rPr lang="en-US" sz="1600" dirty="0">
                <a:solidFill>
                  <a:schemeClr val="bg1">
                    <a:lumMod val="50000"/>
                  </a:schemeClr>
                </a:solidFill>
              </a:rPr>
              <a:t> #EUGMS22</a:t>
            </a:r>
          </a:p>
        </p:txBody>
      </p:sp>
      <p:pic>
        <p:nvPicPr>
          <p:cNvPr id="5" name="Picture 4" descr="NIHR ARC East Midlands on Twitter: &amp;quot;NEW TOOLKIT: #Falls Management  #Exercise (FaME) Implementation Toolkit 📝A suite of resources that  #commissioners can use to plan, implement and monitor the FaME programme  🔗FREE download">
            <a:extLst>
              <a:ext uri="{FF2B5EF4-FFF2-40B4-BE49-F238E27FC236}">
                <a16:creationId xmlns:a16="http://schemas.microsoft.com/office/drawing/2014/main" id="{40AA9609-845D-50A5-D865-A08AD87C91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1" y="4826834"/>
            <a:ext cx="3558792" cy="20018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22A99A-4EE8-34BB-999F-5BC407A48C9B}"/>
              </a:ext>
            </a:extLst>
          </p:cNvPr>
          <p:cNvPicPr>
            <a:picLocks noChangeAspect="1"/>
          </p:cNvPicPr>
          <p:nvPr/>
        </p:nvPicPr>
        <p:blipFill>
          <a:blip r:embed="rId6"/>
          <a:stretch>
            <a:fillRect/>
          </a:stretch>
        </p:blipFill>
        <p:spPr>
          <a:xfrm>
            <a:off x="3505085" y="4826834"/>
            <a:ext cx="4162048" cy="2031166"/>
          </a:xfrm>
          <a:prstGeom prst="rect">
            <a:avLst/>
          </a:prstGeom>
        </p:spPr>
      </p:pic>
    </p:spTree>
    <p:extLst>
      <p:ext uri="{BB962C8B-B14F-4D97-AF65-F5344CB8AC3E}">
        <p14:creationId xmlns:p14="http://schemas.microsoft.com/office/powerpoint/2010/main" val="2763197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8F1A-1349-A469-A447-43D3A9B5BDE3}"/>
              </a:ext>
            </a:extLst>
          </p:cNvPr>
          <p:cNvSpPr>
            <a:spLocks noGrp="1"/>
          </p:cNvSpPr>
          <p:nvPr>
            <p:ph type="title"/>
          </p:nvPr>
        </p:nvSpPr>
        <p:spPr>
          <a:xfrm>
            <a:off x="838200" y="165100"/>
            <a:ext cx="9709597" cy="1325563"/>
          </a:xfrm>
        </p:spPr>
        <p:txBody>
          <a:bodyPr>
            <a:normAutofit fontScale="90000"/>
          </a:bodyPr>
          <a:lstStyle/>
          <a:p>
            <a:r>
              <a:rPr lang="en-GB" dirty="0">
                <a:solidFill>
                  <a:srgbClr val="002060"/>
                </a:solidFill>
                <a:hlinkClick r:id="rId3">
                  <a:extLst>
                    <a:ext uri="{A12FA001-AC4F-418D-AE19-62706E023703}">
                      <ahyp:hlinkClr xmlns:ahyp="http://schemas.microsoft.com/office/drawing/2018/hyperlinkcolor" val="tx"/>
                    </a:ext>
                  </a:extLst>
                </a:hlinkClick>
              </a:rPr>
              <a:t>Raising-the-bar-on-strength-and-balance-full-report.pdf (ageing-better.org.uk)</a:t>
            </a:r>
            <a:br>
              <a:rPr lang="en-GB" dirty="0">
                <a:solidFill>
                  <a:srgbClr val="002060"/>
                </a:solidFill>
              </a:rPr>
            </a:br>
            <a:endParaRPr lang="en-GB" dirty="0">
              <a:solidFill>
                <a:srgbClr val="002060"/>
              </a:solidFill>
            </a:endParaRPr>
          </a:p>
        </p:txBody>
      </p:sp>
      <p:pic>
        <p:nvPicPr>
          <p:cNvPr id="4" name="Picture 3">
            <a:extLst>
              <a:ext uri="{FF2B5EF4-FFF2-40B4-BE49-F238E27FC236}">
                <a16:creationId xmlns:a16="http://schemas.microsoft.com/office/drawing/2014/main" id="{99A96878-68A2-5673-A220-2289C31197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5695" y="1181100"/>
            <a:ext cx="7660610" cy="5511800"/>
          </a:xfrm>
          <a:prstGeom prst="rect">
            <a:avLst/>
          </a:prstGeom>
        </p:spPr>
      </p:pic>
      <p:pic>
        <p:nvPicPr>
          <p:cNvPr id="3" name="Picture 2">
            <a:extLst>
              <a:ext uri="{FF2B5EF4-FFF2-40B4-BE49-F238E27FC236}">
                <a16:creationId xmlns:a16="http://schemas.microsoft.com/office/drawing/2014/main" id="{EBA9541E-231E-7D31-E5BB-330C34FC26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18172410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21A8C-B9DD-885B-1323-52BCEC2A551D}"/>
              </a:ext>
            </a:extLst>
          </p:cNvPr>
          <p:cNvSpPr>
            <a:spLocks noGrp="1"/>
          </p:cNvSpPr>
          <p:nvPr>
            <p:ph type="title"/>
          </p:nvPr>
        </p:nvSpPr>
        <p:spPr/>
        <p:txBody>
          <a:bodyPr/>
          <a:lstStyle/>
          <a:p>
            <a:r>
              <a:rPr lang="en-GB" b="1" dirty="0">
                <a:solidFill>
                  <a:srgbClr val="002060"/>
                </a:solidFill>
              </a:rPr>
              <a:t>Hope: @Place/ICP Impact</a:t>
            </a:r>
          </a:p>
        </p:txBody>
      </p:sp>
      <p:pic>
        <p:nvPicPr>
          <p:cNvPr id="7" name="Picture 6">
            <a:extLst>
              <a:ext uri="{FF2B5EF4-FFF2-40B4-BE49-F238E27FC236}">
                <a16:creationId xmlns:a16="http://schemas.microsoft.com/office/drawing/2014/main" id="{9334956B-9FD1-B797-2DAB-A8A56250EC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7831" y="2153714"/>
            <a:ext cx="5394169" cy="3527770"/>
          </a:xfrm>
          <a:prstGeom prst="rect">
            <a:avLst/>
          </a:prstGeom>
        </p:spPr>
      </p:pic>
      <p:pic>
        <p:nvPicPr>
          <p:cNvPr id="11" name="Picture 10">
            <a:extLst>
              <a:ext uri="{FF2B5EF4-FFF2-40B4-BE49-F238E27FC236}">
                <a16:creationId xmlns:a16="http://schemas.microsoft.com/office/drawing/2014/main" id="{A5D66A50-463A-6DDF-3626-3021DAB50F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352" y="2153714"/>
            <a:ext cx="6236265" cy="3626272"/>
          </a:xfrm>
          <a:prstGeom prst="rect">
            <a:avLst/>
          </a:prstGeom>
        </p:spPr>
      </p:pic>
      <p:pic>
        <p:nvPicPr>
          <p:cNvPr id="3" name="Picture 2">
            <a:extLst>
              <a:ext uri="{FF2B5EF4-FFF2-40B4-BE49-F238E27FC236}">
                <a16:creationId xmlns:a16="http://schemas.microsoft.com/office/drawing/2014/main" id="{553B0DB8-EA12-15AA-51EC-A8731D9193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Tree>
    <p:extLst>
      <p:ext uri="{BB962C8B-B14F-4D97-AF65-F5344CB8AC3E}">
        <p14:creationId xmlns:p14="http://schemas.microsoft.com/office/powerpoint/2010/main" val="1227731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AC40-0F80-CCCD-DEEF-BE4208D83948}"/>
              </a:ext>
            </a:extLst>
          </p:cNvPr>
          <p:cNvSpPr>
            <a:spLocks noGrp="1"/>
          </p:cNvSpPr>
          <p:nvPr>
            <p:ph type="title"/>
          </p:nvPr>
        </p:nvSpPr>
        <p:spPr>
          <a:xfrm>
            <a:off x="283336" y="52910"/>
            <a:ext cx="9709597" cy="839898"/>
          </a:xfrm>
        </p:spPr>
        <p:txBody>
          <a:bodyPr/>
          <a:lstStyle/>
          <a:p>
            <a:r>
              <a:rPr lang="en-US" dirty="0"/>
              <a:t>CALL TO ACTION</a:t>
            </a:r>
          </a:p>
        </p:txBody>
      </p:sp>
      <p:pic>
        <p:nvPicPr>
          <p:cNvPr id="3" name="Picture 2">
            <a:extLst>
              <a:ext uri="{FF2B5EF4-FFF2-40B4-BE49-F238E27FC236}">
                <a16:creationId xmlns:a16="http://schemas.microsoft.com/office/drawing/2014/main" id="{C94A547C-550C-8B72-171E-ED39991816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4" name="TextBox 3">
            <a:extLst>
              <a:ext uri="{FF2B5EF4-FFF2-40B4-BE49-F238E27FC236}">
                <a16:creationId xmlns:a16="http://schemas.microsoft.com/office/drawing/2014/main" id="{0D768B87-70D0-2874-E3A6-2C43016736F3}"/>
              </a:ext>
            </a:extLst>
          </p:cNvPr>
          <p:cNvSpPr txBox="1"/>
          <p:nvPr/>
        </p:nvSpPr>
        <p:spPr>
          <a:xfrm>
            <a:off x="100885" y="892808"/>
            <a:ext cx="7007648" cy="532453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Physiotherapists</a:t>
            </a:r>
          </a:p>
          <a:p>
            <a:pPr marL="742950" lvl="1" indent="-285750">
              <a:buFont typeface="Arial" panose="020B0604020202020204" pitchFamily="34" charset="0"/>
              <a:buChar char="•"/>
            </a:pPr>
            <a:r>
              <a:rPr lang="en-US" sz="2000" dirty="0"/>
              <a:t>Find your local Otago Leaders or Postural Stability Instructors (try google/Public Health or email LLT)</a:t>
            </a:r>
          </a:p>
          <a:p>
            <a:pPr marL="742950" lvl="1" indent="-285750">
              <a:buFont typeface="Arial" panose="020B0604020202020204" pitchFamily="34" charset="0"/>
              <a:buChar char="•"/>
            </a:pPr>
            <a:r>
              <a:rPr lang="en-US" sz="2000" dirty="0"/>
              <a:t>Build links and start referring on to support effective dose and stop revolving door</a:t>
            </a:r>
          </a:p>
          <a:p>
            <a:pPr marL="285750" indent="-285750">
              <a:buFont typeface="Arial" panose="020B0604020202020204" pitchFamily="34" charset="0"/>
              <a:buChar char="•"/>
            </a:pPr>
            <a:r>
              <a:rPr lang="en-US" sz="2000" b="1" dirty="0"/>
              <a:t>Otago Leaders / Postural Stability Instructors</a:t>
            </a:r>
          </a:p>
          <a:p>
            <a:pPr marL="742950" lvl="1" indent="-285750">
              <a:buFont typeface="Arial" panose="020B0604020202020204" pitchFamily="34" charset="0"/>
              <a:buChar char="•"/>
            </a:pPr>
            <a:r>
              <a:rPr lang="en-US" sz="2000" dirty="0"/>
              <a:t>Share the Referral Forms and Guidance Documents with local falls and therapy services</a:t>
            </a:r>
          </a:p>
          <a:p>
            <a:pPr marL="742950" lvl="1" indent="-285750">
              <a:buFont typeface="Arial" panose="020B0604020202020204" pitchFamily="34" charset="0"/>
              <a:buChar char="•"/>
            </a:pPr>
            <a:r>
              <a:rPr lang="en-US" sz="2000" dirty="0"/>
              <a:t>Make yourself known and give them a list of available classes and (if applicable) costs</a:t>
            </a:r>
          </a:p>
          <a:p>
            <a:pPr marL="742950" lvl="1" indent="-285750">
              <a:buFont typeface="Arial" panose="020B0604020202020204" pitchFamily="34" charset="0"/>
              <a:buChar char="•"/>
            </a:pPr>
            <a:r>
              <a:rPr lang="en-US" sz="2000" dirty="0"/>
              <a:t>Tell LLT if you have tried to approach local therapy services and have been told you cannot be a referral option for them</a:t>
            </a:r>
          </a:p>
          <a:p>
            <a:pPr marL="285750" indent="-285750">
              <a:buFont typeface="Arial" panose="020B0604020202020204" pitchFamily="34" charset="0"/>
              <a:buChar char="•"/>
            </a:pPr>
            <a:r>
              <a:rPr lang="en-US" sz="2000" b="1" dirty="0"/>
              <a:t>Commissioners of services</a:t>
            </a:r>
          </a:p>
          <a:p>
            <a:pPr marL="742950" lvl="1" indent="-285750">
              <a:buFont typeface="Arial" panose="020B0604020202020204" pitchFamily="34" charset="0"/>
              <a:buChar char="•"/>
            </a:pPr>
            <a:r>
              <a:rPr lang="en-US" sz="2000" dirty="0"/>
              <a:t>Ensure a seamless local exercise pathway across sectors/organisations to support return on investment and better patient outcomes</a:t>
            </a:r>
          </a:p>
        </p:txBody>
      </p:sp>
      <p:sp>
        <p:nvSpPr>
          <p:cNvPr id="5" name="TextBox 4">
            <a:extLst>
              <a:ext uri="{FF2B5EF4-FFF2-40B4-BE49-F238E27FC236}">
                <a16:creationId xmlns:a16="http://schemas.microsoft.com/office/drawing/2014/main" id="{2CDA9FCC-AE8B-34CF-BFBC-64E847344812}"/>
              </a:ext>
            </a:extLst>
          </p:cNvPr>
          <p:cNvSpPr txBox="1"/>
          <p:nvPr/>
        </p:nvSpPr>
        <p:spPr>
          <a:xfrm>
            <a:off x="1417485" y="5974093"/>
            <a:ext cx="5808372" cy="707886"/>
          </a:xfrm>
          <a:prstGeom prst="rect">
            <a:avLst/>
          </a:prstGeom>
          <a:noFill/>
        </p:spPr>
        <p:txBody>
          <a:bodyPr wrap="square" rtlCol="0">
            <a:spAutoFit/>
          </a:bodyPr>
          <a:lstStyle/>
          <a:p>
            <a:pPr algn="r"/>
            <a:r>
              <a:rPr lang="en-US" sz="2000" dirty="0">
                <a:hlinkClick r:id="rId3"/>
              </a:rPr>
              <a:t>Info@laterlifetraining.co.uk</a:t>
            </a:r>
            <a:endParaRPr lang="en-US" sz="2000" dirty="0"/>
          </a:p>
          <a:p>
            <a:pPr algn="r"/>
            <a:r>
              <a:rPr lang="en-US" sz="2000" dirty="0">
                <a:hlinkClick r:id="rId4"/>
              </a:rPr>
              <a:t>Agile.fallsofficer@gmail.com</a:t>
            </a:r>
            <a:r>
              <a:rPr lang="en-US" sz="2000" dirty="0"/>
              <a:t> </a:t>
            </a:r>
          </a:p>
        </p:txBody>
      </p:sp>
      <p:pic>
        <p:nvPicPr>
          <p:cNvPr id="7" name="Picture 6">
            <a:extLst>
              <a:ext uri="{FF2B5EF4-FFF2-40B4-BE49-F238E27FC236}">
                <a16:creationId xmlns:a16="http://schemas.microsoft.com/office/drawing/2014/main" id="{332659BE-DF3F-E161-A952-7C57FCA848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43180" y="0"/>
            <a:ext cx="4848820" cy="6858000"/>
          </a:xfrm>
          <a:prstGeom prst="rect">
            <a:avLst/>
          </a:prstGeom>
        </p:spPr>
      </p:pic>
      <p:pic>
        <p:nvPicPr>
          <p:cNvPr id="2050" name="Picture 2" descr="21 Call to Action Examples in Writing and 3 Rules for Effective CTAs">
            <a:extLst>
              <a:ext uri="{FF2B5EF4-FFF2-40B4-BE49-F238E27FC236}">
                <a16:creationId xmlns:a16="http://schemas.microsoft.com/office/drawing/2014/main" id="{DE97D8F7-E044-4185-5E9E-F36EF78FAC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23622" y="31370"/>
            <a:ext cx="2219558" cy="116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27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7695-F52A-AA8B-B3FE-DD73C6972C1A}"/>
              </a:ext>
            </a:extLst>
          </p:cNvPr>
          <p:cNvSpPr>
            <a:spLocks noGrp="1"/>
          </p:cNvSpPr>
          <p:nvPr>
            <p:ph type="title"/>
          </p:nvPr>
        </p:nvSpPr>
        <p:spPr>
          <a:xfrm>
            <a:off x="225201" y="287224"/>
            <a:ext cx="10515600" cy="1325563"/>
          </a:xfrm>
        </p:spPr>
        <p:txBody>
          <a:bodyPr/>
          <a:lstStyle/>
          <a:p>
            <a:r>
              <a:rPr lang="en-US" dirty="0"/>
              <a:t>What words come to mind after reviewing the LLT/AGILE referral forms?</a:t>
            </a:r>
            <a:endParaRPr lang="en-GB" dirty="0"/>
          </a:p>
        </p:txBody>
      </p:sp>
      <p:sp>
        <p:nvSpPr>
          <p:cNvPr id="3" name="Content Placeholder 2">
            <a:extLst>
              <a:ext uri="{FF2B5EF4-FFF2-40B4-BE49-F238E27FC236}">
                <a16:creationId xmlns:a16="http://schemas.microsoft.com/office/drawing/2014/main" id="{F1593619-EC51-1FFB-AC0B-9F5C5D753A57}"/>
              </a:ext>
            </a:extLst>
          </p:cNvPr>
          <p:cNvSpPr>
            <a:spLocks noGrp="1"/>
          </p:cNvSpPr>
          <p:nvPr>
            <p:ph idx="1"/>
          </p:nvPr>
        </p:nvSpPr>
        <p:spPr/>
        <p:txBody>
          <a:bodyPr/>
          <a:lstStyle/>
          <a:p>
            <a:r>
              <a:rPr lang="en-US" dirty="0"/>
              <a:t>Log on to: </a:t>
            </a:r>
            <a:r>
              <a:rPr lang="en-US" dirty="0">
                <a:hlinkClick r:id="rId2"/>
              </a:rPr>
              <a:t>www.menti.com</a:t>
            </a:r>
            <a:endParaRPr lang="en-US" dirty="0"/>
          </a:p>
          <a:p>
            <a:r>
              <a:rPr lang="en-US" dirty="0"/>
              <a:t>Use code: 2290 5717</a:t>
            </a:r>
            <a:endParaRPr lang="en-GB" dirty="0"/>
          </a:p>
        </p:txBody>
      </p:sp>
      <p:pic>
        <p:nvPicPr>
          <p:cNvPr id="5" name="Picture 4" descr="A person and person walking on a dirt road&#10;&#10;Description automatically generated with low confidence">
            <a:extLst>
              <a:ext uri="{FF2B5EF4-FFF2-40B4-BE49-F238E27FC236}">
                <a16:creationId xmlns:a16="http://schemas.microsoft.com/office/drawing/2014/main" id="{4F7A85A0-10FF-E57C-E2D0-BCBA4A0349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5000" y="2030441"/>
            <a:ext cx="5827986" cy="3877553"/>
          </a:xfrm>
          <a:prstGeom prst="rect">
            <a:avLst/>
          </a:prstGeom>
        </p:spPr>
      </p:pic>
      <p:pic>
        <p:nvPicPr>
          <p:cNvPr id="4" name="Picture 3">
            <a:extLst>
              <a:ext uri="{FF2B5EF4-FFF2-40B4-BE49-F238E27FC236}">
                <a16:creationId xmlns:a16="http://schemas.microsoft.com/office/drawing/2014/main" id="{49BB9D65-2958-57C6-C467-ACBBED9CAC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10800" y="5714098"/>
            <a:ext cx="1746553" cy="1467068"/>
          </a:xfrm>
          <a:prstGeom prst="rect">
            <a:avLst/>
          </a:prstGeom>
        </p:spPr>
      </p:pic>
      <p:sp>
        <p:nvSpPr>
          <p:cNvPr id="6" name="TextBox 5">
            <a:extLst>
              <a:ext uri="{FF2B5EF4-FFF2-40B4-BE49-F238E27FC236}">
                <a16:creationId xmlns:a16="http://schemas.microsoft.com/office/drawing/2014/main" id="{8987DE75-D0F5-A01D-64BF-CD0333E148C1}"/>
              </a:ext>
            </a:extLst>
          </p:cNvPr>
          <p:cNvSpPr txBox="1"/>
          <p:nvPr/>
        </p:nvSpPr>
        <p:spPr>
          <a:xfrm>
            <a:off x="528035" y="5517909"/>
            <a:ext cx="6207616" cy="523220"/>
          </a:xfrm>
          <a:prstGeom prst="rect">
            <a:avLst/>
          </a:prstGeom>
          <a:noFill/>
        </p:spPr>
        <p:txBody>
          <a:bodyPr wrap="square" rtlCol="0">
            <a:spAutoFit/>
          </a:bodyPr>
          <a:lstStyle/>
          <a:p>
            <a:r>
              <a:rPr lang="en-US" sz="2800" dirty="0"/>
              <a:t>Give us up to 3 words </a:t>
            </a:r>
          </a:p>
        </p:txBody>
      </p:sp>
    </p:spTree>
    <p:extLst>
      <p:ext uri="{BB962C8B-B14F-4D97-AF65-F5344CB8AC3E}">
        <p14:creationId xmlns:p14="http://schemas.microsoft.com/office/powerpoint/2010/main" val="4208295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1094</TotalTime>
  <Words>6699</Words>
  <Application>Microsoft Office PowerPoint</Application>
  <PresentationFormat>Widescreen</PresentationFormat>
  <Paragraphs>743</Paragraphs>
  <Slides>89</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89</vt:i4>
      </vt:variant>
    </vt:vector>
  </HeadingPairs>
  <TitlesOfParts>
    <vt:vector size="103" baseType="lpstr">
      <vt:lpstr>Arial</vt:lpstr>
      <vt:lpstr>Calibri</vt:lpstr>
      <vt:lpstr>Calibri Light</vt:lpstr>
      <vt:lpstr>Courier New</vt:lpstr>
      <vt:lpstr>Franklin Gothic Book</vt:lpstr>
      <vt:lpstr>News Gothic MT</vt:lpstr>
      <vt:lpstr>PT Sans</vt:lpstr>
      <vt:lpstr>Segoe UI</vt:lpstr>
      <vt:lpstr>Source Sans Pro</vt:lpstr>
      <vt:lpstr>source-sans-pro</vt:lpstr>
      <vt:lpstr>Times New Roman</vt:lpstr>
      <vt:lpstr>Verdana</vt:lpstr>
      <vt:lpstr>Wingdings</vt:lpstr>
      <vt:lpstr>Office Theme</vt:lpstr>
      <vt:lpstr>Transitions between therapy and community exercise:  Falls prevention cross sector working </vt:lpstr>
      <vt:lpstr>Introductions</vt:lpstr>
      <vt:lpstr>Share your profession with us…</vt:lpstr>
      <vt:lpstr>Referral Forms </vt:lpstr>
      <vt:lpstr>Housekeeping</vt:lpstr>
      <vt:lpstr>Aims</vt:lpstr>
      <vt:lpstr>Continued Collaboration</vt:lpstr>
      <vt:lpstr>Later Life Training, BASES &amp; AGILE Collaboration Guidance</vt:lpstr>
      <vt:lpstr>What words come to mind after reviewing the LLT/AGILE referral forms?</vt:lpstr>
      <vt:lpstr>PowerPoint Presentation</vt:lpstr>
      <vt:lpstr>Update on Falls Prevention Evidence and Policy</vt:lpstr>
      <vt:lpstr>The NFPCG and Falls and Fractures Prevention in the NHS Long term Plan</vt:lpstr>
      <vt:lpstr>Cost effectiveness</vt:lpstr>
      <vt:lpstr>PowerPoint Presentation</vt:lpstr>
      <vt:lpstr>PowerPoint Presentation</vt:lpstr>
      <vt:lpstr>Guidelines for exercise for those at risk of falls</vt:lpstr>
      <vt:lpstr>The evidence…..</vt:lpstr>
      <vt:lpstr>PowerPoint Presentation</vt:lpstr>
      <vt:lpstr>PowerPoint Presentation</vt:lpstr>
      <vt:lpstr>Programme Fidelity Matters</vt:lpstr>
      <vt:lpstr>Fundamental Principles</vt:lpstr>
      <vt:lpstr>The evidence….. What works best?</vt:lpstr>
      <vt:lpstr>Exercise for frailty and sarcopenia outcomes?</vt:lpstr>
      <vt:lpstr>An effective exercise programme is not just a ‘set’ of exercises </vt:lpstr>
      <vt:lpstr>Pragmatic delivery</vt:lpstr>
      <vt:lpstr>No evidence for ….</vt:lpstr>
      <vt:lpstr>Inactivity, Frailty &amp; the revolving door</vt:lpstr>
      <vt:lpstr>When is falls exercise a ‘treatment’ rather than a ‘supplement’?</vt:lpstr>
      <vt:lpstr>Therapy services cannot support effective dose</vt:lpstr>
      <vt:lpstr>Indications for different evidence-based falls or generic strength and balance training programmes</vt:lpstr>
      <vt:lpstr>Different programmes for different people</vt:lpstr>
      <vt:lpstr>Does all physical activity improve strength &amp; balance?</vt:lpstr>
      <vt:lpstr>There’s history to recommended fall prevention exercise programmes in the UK</vt:lpstr>
      <vt:lpstr>There’s history to recommended fall prevention exercise programmes in the UK</vt:lpstr>
      <vt:lpstr>There’s history to recommended fall prevention exercise programmes in the UK</vt:lpstr>
      <vt:lpstr>Falls prevention in the UK</vt:lpstr>
      <vt:lpstr>Benefits of FaME and Otago: Wider than falls prevention</vt:lpstr>
      <vt:lpstr>Otago – prevents falls</vt:lpstr>
      <vt:lpstr>FaME – prevents falls</vt:lpstr>
      <vt:lpstr>PowerPoint Presentation</vt:lpstr>
      <vt:lpstr>PowerPoint Presentation</vt:lpstr>
      <vt:lpstr>Violet’s story….FaME benefits</vt:lpstr>
      <vt:lpstr>OEP and FaME are not the same</vt:lpstr>
      <vt:lpstr>PowerPoint Presentation</vt:lpstr>
      <vt:lpstr>Otago and FaME are not the same</vt:lpstr>
      <vt:lpstr>Otago and FaME are not the same</vt:lpstr>
      <vt:lpstr>Why a generic older person’s exercise session won’t cut it</vt:lpstr>
      <vt:lpstr>Any exercise instructor knows how to work with strength training and fitness…  but most don’t know how to adapt for older people or those with multiple conditions and most don’t know the evidence based programmes that work to prevent falls</vt:lpstr>
      <vt:lpstr>PowerPoint Presentation</vt:lpstr>
      <vt:lpstr>Suitably trained professionals to support EB falls prevention </vt:lpstr>
      <vt:lpstr>FaME – service evaluations</vt:lpstr>
      <vt:lpstr>What is the current state of play on referrals between physiotherapists and exercise instructors to support longer-term exercise participation?</vt:lpstr>
      <vt:lpstr>Physiotherapists – what is your current practice to support longer term exercise post-discharge?</vt:lpstr>
      <vt:lpstr>PowerPoint Presentation</vt:lpstr>
      <vt:lpstr>Exercise Professionals (OEP Leaders/PSIs) – do you get referrals into your sessions?</vt:lpstr>
      <vt:lpstr>PowerPoint Presentation</vt:lpstr>
      <vt:lpstr>Exercise Professionals (OEP Leaders/PSIs) – what are your current referral options?</vt:lpstr>
      <vt:lpstr>PowerPoint Presentation</vt:lpstr>
      <vt:lpstr>What’s the state of play?</vt:lpstr>
      <vt:lpstr>Rationale for high quality information sharing which follows the individual throughout their falls exercise pathway</vt:lpstr>
      <vt:lpstr>Partnership working for best possible outcomes</vt:lpstr>
      <vt:lpstr>PowerPoint Presentation</vt:lpstr>
      <vt:lpstr>PowerPoint Presentation</vt:lpstr>
      <vt:lpstr>PowerPoint Presentation</vt:lpstr>
      <vt:lpstr>Right exercise programme, Right person</vt:lpstr>
      <vt:lpstr>The long and the short of it</vt:lpstr>
      <vt:lpstr>Feedback so far </vt:lpstr>
      <vt:lpstr>What does this initial feedback tell us? </vt:lpstr>
      <vt:lpstr>PowerPoint Presentation</vt:lpstr>
      <vt:lpstr>What barriers are there to you using the new referral forms? </vt:lpstr>
      <vt:lpstr>PowerPoint Presentation</vt:lpstr>
      <vt:lpstr>Overcoming barriers to optimising outcomes for those who have fallen/are at risk of falling</vt:lpstr>
      <vt:lpstr>How many trained OEP Leaders or PSIs are out there?</vt:lpstr>
      <vt:lpstr>PowerPoint Presentation</vt:lpstr>
      <vt:lpstr>Best practice - Therapy to Community Exercise Provision</vt:lpstr>
      <vt:lpstr>PowerPoint Presentation</vt:lpstr>
      <vt:lpstr>Enabling older people to get up, stay up and live their best lives </vt:lpstr>
      <vt:lpstr>PowerPoint Presentation</vt:lpstr>
      <vt:lpstr>Finding the PSIs/Otago Leaders</vt:lpstr>
      <vt:lpstr>What words do you now associate with the referral forms?</vt:lpstr>
      <vt:lpstr>PowerPoint Presentation</vt:lpstr>
      <vt:lpstr>Resources to support achieving dose and seamless falls prevention exercise care pathways</vt:lpstr>
      <vt:lpstr>SB during Covid-19 and impact on falls</vt:lpstr>
      <vt:lpstr>Covid-19 wider impacts: Key Recommendations </vt:lpstr>
      <vt:lpstr>NFPCG ‘Deconditioning’ Resources </vt:lpstr>
      <vt:lpstr>Driving quality provision</vt:lpstr>
      <vt:lpstr>Raising-the-bar-on-strength-and-balance-full-report.pdf (ageing-better.org.uk) </vt:lpstr>
      <vt:lpstr>Hope: @Place/ICP Impact</vt:lpstr>
      <vt:lpstr>CALL TO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Newby, S.H.</dc:creator>
  <cp:lastModifiedBy>Hannah Barbour (Doctoral Researcher)</cp:lastModifiedBy>
  <cp:revision>96</cp:revision>
  <cp:lastPrinted>2022-10-13T14:46:48Z</cp:lastPrinted>
  <dcterms:created xsi:type="dcterms:W3CDTF">2020-02-04T12:23:32Z</dcterms:created>
  <dcterms:modified xsi:type="dcterms:W3CDTF">2022-10-14T07:08:23Z</dcterms:modified>
</cp:coreProperties>
</file>